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6" r:id="rId4"/>
    <p:sldId id="258" r:id="rId5"/>
    <p:sldId id="285" r:id="rId6"/>
    <p:sldId id="259" r:id="rId7"/>
    <p:sldId id="260" r:id="rId8"/>
    <p:sldId id="261" r:id="rId9"/>
    <p:sldId id="262" r:id="rId10"/>
    <p:sldId id="265" r:id="rId11"/>
    <p:sldId id="266" r:id="rId12"/>
    <p:sldId id="264" r:id="rId13"/>
    <p:sldId id="263" r:id="rId14"/>
    <p:sldId id="268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1" r:id="rId29"/>
    <p:sldId id="282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135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97DDDD-7E2D-4DAD-A9A9-C7163D14B503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94F032-BDC4-470B-9D87-C9EB5B21E85A}">
      <dgm:prSet phldrT="[Text]" custT="1"/>
      <dgm:spPr/>
      <dgm:t>
        <a:bodyPr/>
        <a:lstStyle/>
        <a:p>
          <a:r>
            <a:rPr lang="en-US" sz="2000" b="1" i="0" dirty="0" smtClean="0"/>
            <a:t>Dataset info</a:t>
          </a:r>
          <a:r>
            <a:rPr lang="en-US" sz="2000" b="0" i="0" dirty="0" smtClean="0"/>
            <a:t>:</a:t>
          </a:r>
        </a:p>
        <a:p>
          <a:r>
            <a:rPr lang="en-US" sz="2000" b="0" i="0" dirty="0" smtClean="0"/>
            <a:t>Number of variables: 128</a:t>
          </a:r>
        </a:p>
        <a:p>
          <a:r>
            <a:rPr lang="en-US" sz="2000" b="0" i="0" dirty="0" smtClean="0"/>
            <a:t>Number of observations: 59381</a:t>
          </a:r>
        </a:p>
        <a:p>
          <a:r>
            <a:rPr lang="en-US" sz="2000" b="0" i="0" dirty="0" smtClean="0"/>
            <a:t>Missing cells: 393103(5.2%)</a:t>
          </a:r>
        </a:p>
        <a:p>
          <a:r>
            <a:rPr lang="en-US" sz="2000" b="0" i="0" dirty="0" smtClean="0"/>
            <a:t>Duplicate rows: 0</a:t>
          </a:r>
          <a:endParaRPr lang="en-US" sz="2000" dirty="0"/>
        </a:p>
      </dgm:t>
    </dgm:pt>
    <dgm:pt modelId="{FE7D47B6-B721-41FB-AC52-0AEAF440B712}" type="parTrans" cxnId="{11384AAC-A751-48F4-BC7A-B0192E9CA23F}">
      <dgm:prSet/>
      <dgm:spPr/>
      <dgm:t>
        <a:bodyPr/>
        <a:lstStyle/>
        <a:p>
          <a:endParaRPr lang="en-US"/>
        </a:p>
      </dgm:t>
    </dgm:pt>
    <dgm:pt modelId="{BF25421B-AE60-4462-A6CF-CC1252CFA435}" type="sibTrans" cxnId="{11384AAC-A751-48F4-BC7A-B0192E9CA23F}">
      <dgm:prSet/>
      <dgm:spPr/>
      <dgm:t>
        <a:bodyPr/>
        <a:lstStyle/>
        <a:p>
          <a:endParaRPr lang="en-US"/>
        </a:p>
      </dgm:t>
    </dgm:pt>
    <dgm:pt modelId="{994B3EBC-2AF8-4A14-9E71-DB4F4D6091C1}">
      <dgm:prSet phldrT="[Text]" custT="1"/>
      <dgm:spPr/>
      <dgm:t>
        <a:bodyPr/>
        <a:lstStyle/>
        <a:p>
          <a:r>
            <a:rPr lang="en-US" sz="2000" b="1" i="0" dirty="0" smtClean="0"/>
            <a:t>Variables types</a:t>
          </a:r>
          <a:r>
            <a:rPr lang="en-US" sz="2000" b="0" i="0" dirty="0" smtClean="0"/>
            <a:t>:</a:t>
          </a:r>
        </a:p>
        <a:p>
          <a:r>
            <a:rPr lang="en-US" sz="2000" b="0" i="0" dirty="0" smtClean="0"/>
            <a:t>Numeric = 24</a:t>
          </a:r>
        </a:p>
        <a:p>
          <a:r>
            <a:rPr lang="en-US" sz="2000" b="0" i="0" dirty="0" smtClean="0"/>
            <a:t>Categorical = 56</a:t>
          </a:r>
        </a:p>
        <a:p>
          <a:r>
            <a:rPr lang="en-US" sz="2000" b="0" i="0" dirty="0" smtClean="0"/>
            <a:t>Boolean = 48</a:t>
          </a:r>
        </a:p>
        <a:p>
          <a:endParaRPr lang="en-US" sz="1300" dirty="0"/>
        </a:p>
      </dgm:t>
    </dgm:pt>
    <dgm:pt modelId="{1C80EEA1-A97F-4F03-AF18-CE6B3445E938}" type="parTrans" cxnId="{4F751668-3433-45E3-BDC6-959DADA89219}">
      <dgm:prSet/>
      <dgm:spPr/>
      <dgm:t>
        <a:bodyPr/>
        <a:lstStyle/>
        <a:p>
          <a:endParaRPr lang="en-US"/>
        </a:p>
      </dgm:t>
    </dgm:pt>
    <dgm:pt modelId="{CA14382B-15E6-4912-A92F-F5D1410C02D5}" type="sibTrans" cxnId="{4F751668-3433-45E3-BDC6-959DADA89219}">
      <dgm:prSet/>
      <dgm:spPr/>
      <dgm:t>
        <a:bodyPr/>
        <a:lstStyle/>
        <a:p>
          <a:endParaRPr lang="en-US"/>
        </a:p>
      </dgm:t>
    </dgm:pt>
    <dgm:pt modelId="{43BFB6F0-15AD-477A-9019-A362C2A2F6AC}">
      <dgm:prSet phldrT="[Text]" custT="1"/>
      <dgm:spPr/>
      <dgm:t>
        <a:bodyPr/>
        <a:lstStyle/>
        <a:p>
          <a:r>
            <a:rPr lang="en-US" sz="2000" b="1" i="0" dirty="0" smtClean="0"/>
            <a:t>13 columns</a:t>
          </a:r>
          <a:r>
            <a:rPr lang="en-US" sz="2000" b="0" i="0" dirty="0" smtClean="0"/>
            <a:t> have </a:t>
          </a:r>
          <a:r>
            <a:rPr lang="en-US" sz="2000" b="1" i="0" dirty="0" smtClean="0"/>
            <a:t>missing values</a:t>
          </a:r>
          <a:endParaRPr lang="en-US" sz="2000" dirty="0"/>
        </a:p>
      </dgm:t>
    </dgm:pt>
    <dgm:pt modelId="{B7F451F3-D6FE-4040-8602-99500261F911}" type="parTrans" cxnId="{317D54A6-F613-4F62-A96C-40CA62EB7968}">
      <dgm:prSet/>
      <dgm:spPr/>
      <dgm:t>
        <a:bodyPr/>
        <a:lstStyle/>
        <a:p>
          <a:endParaRPr lang="en-US"/>
        </a:p>
      </dgm:t>
    </dgm:pt>
    <dgm:pt modelId="{0E2C6F91-02BF-4545-A094-BAC7A0783B48}" type="sibTrans" cxnId="{317D54A6-F613-4F62-A96C-40CA62EB7968}">
      <dgm:prSet/>
      <dgm:spPr/>
      <dgm:t>
        <a:bodyPr/>
        <a:lstStyle/>
        <a:p>
          <a:endParaRPr lang="en-US"/>
        </a:p>
      </dgm:t>
    </dgm:pt>
    <dgm:pt modelId="{349FBF16-2A56-4A6F-BF1A-2A7E4C1C8208}">
      <dgm:prSet custT="1"/>
      <dgm:spPr/>
      <dgm:t>
        <a:bodyPr/>
        <a:lstStyle/>
        <a:p>
          <a:r>
            <a:rPr lang="en-US" sz="2000" b="1" i="0" dirty="0" smtClean="0"/>
            <a:t>13 features are highly correlated</a:t>
          </a:r>
          <a:r>
            <a:rPr lang="en-US" sz="2000" dirty="0" smtClean="0"/>
            <a:t>.</a:t>
          </a:r>
          <a:endParaRPr lang="en-US" sz="2000" dirty="0"/>
        </a:p>
      </dgm:t>
    </dgm:pt>
    <dgm:pt modelId="{9D4E6BBA-8518-45BC-A469-84B92CEE9B42}" type="parTrans" cxnId="{4992A3E3-89BC-4C41-BFD1-305BB768B8E5}">
      <dgm:prSet/>
      <dgm:spPr/>
      <dgm:t>
        <a:bodyPr/>
        <a:lstStyle/>
        <a:p>
          <a:endParaRPr lang="en-US"/>
        </a:p>
      </dgm:t>
    </dgm:pt>
    <dgm:pt modelId="{1219EB8C-9E61-46CE-AF2A-E53BC8D69448}" type="sibTrans" cxnId="{4992A3E3-89BC-4C41-BFD1-305BB768B8E5}">
      <dgm:prSet/>
      <dgm:spPr/>
      <dgm:t>
        <a:bodyPr/>
        <a:lstStyle/>
        <a:p>
          <a:endParaRPr lang="en-US"/>
        </a:p>
      </dgm:t>
    </dgm:pt>
    <dgm:pt modelId="{43D3F31D-18D2-4008-98DD-621D4C613B66}" type="pres">
      <dgm:prSet presAssocID="{1897DDDD-7E2D-4DAD-A9A9-C7163D14B5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647C2C-21C5-4AD3-9E3A-4473898A0ACC}" type="pres">
      <dgm:prSet presAssocID="{8A94F032-BDC4-470B-9D87-C9EB5B21E85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6B5BC-E9BF-4F93-9145-407936DB9B7B}" type="pres">
      <dgm:prSet presAssocID="{BF25421B-AE60-4462-A6CF-CC1252CFA435}" presName="sibTrans" presStyleCnt="0"/>
      <dgm:spPr/>
    </dgm:pt>
    <dgm:pt modelId="{C21C6D08-5826-4213-BB1D-A4B80D8A9A71}" type="pres">
      <dgm:prSet presAssocID="{994B3EBC-2AF8-4A14-9E71-DB4F4D6091C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D1F9CC-667C-49A2-B495-BD87286688A0}" type="pres">
      <dgm:prSet presAssocID="{CA14382B-15E6-4912-A92F-F5D1410C02D5}" presName="sibTrans" presStyleCnt="0"/>
      <dgm:spPr/>
    </dgm:pt>
    <dgm:pt modelId="{13048486-CB00-422A-A188-6DCE9D032684}" type="pres">
      <dgm:prSet presAssocID="{43BFB6F0-15AD-477A-9019-A362C2A2F6AC}" presName="node" presStyleLbl="node1" presStyleIdx="2" presStyleCnt="4" custLinFactNeighborX="-1413" custLinFactNeighborY="14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336A3-675B-4CF3-A56A-119E871C2072}" type="pres">
      <dgm:prSet presAssocID="{0E2C6F91-02BF-4545-A094-BAC7A0783B48}" presName="sibTrans" presStyleCnt="0"/>
      <dgm:spPr/>
    </dgm:pt>
    <dgm:pt modelId="{F48BF584-67FD-46E8-81B2-8A856761039D}" type="pres">
      <dgm:prSet presAssocID="{349FBF16-2A56-4A6F-BF1A-2A7E4C1C820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751668-3433-45E3-BDC6-959DADA89219}" srcId="{1897DDDD-7E2D-4DAD-A9A9-C7163D14B503}" destId="{994B3EBC-2AF8-4A14-9E71-DB4F4D6091C1}" srcOrd="1" destOrd="0" parTransId="{1C80EEA1-A97F-4F03-AF18-CE6B3445E938}" sibTransId="{CA14382B-15E6-4912-A92F-F5D1410C02D5}"/>
    <dgm:cxn modelId="{8416D724-FC4E-4984-848D-8B83B477F826}" type="presOf" srcId="{349FBF16-2A56-4A6F-BF1A-2A7E4C1C8208}" destId="{F48BF584-67FD-46E8-81B2-8A856761039D}" srcOrd="0" destOrd="0" presId="urn:microsoft.com/office/officeart/2005/8/layout/hList6"/>
    <dgm:cxn modelId="{11384AAC-A751-48F4-BC7A-B0192E9CA23F}" srcId="{1897DDDD-7E2D-4DAD-A9A9-C7163D14B503}" destId="{8A94F032-BDC4-470B-9D87-C9EB5B21E85A}" srcOrd="0" destOrd="0" parTransId="{FE7D47B6-B721-41FB-AC52-0AEAF440B712}" sibTransId="{BF25421B-AE60-4462-A6CF-CC1252CFA435}"/>
    <dgm:cxn modelId="{4974D820-EBAC-4460-B993-A0F418E3189E}" type="presOf" srcId="{994B3EBC-2AF8-4A14-9E71-DB4F4D6091C1}" destId="{C21C6D08-5826-4213-BB1D-A4B80D8A9A71}" srcOrd="0" destOrd="0" presId="urn:microsoft.com/office/officeart/2005/8/layout/hList6"/>
    <dgm:cxn modelId="{566C6E19-B40E-4AD6-9E3C-68347D90758E}" type="presOf" srcId="{1897DDDD-7E2D-4DAD-A9A9-C7163D14B503}" destId="{43D3F31D-18D2-4008-98DD-621D4C613B66}" srcOrd="0" destOrd="0" presId="urn:microsoft.com/office/officeart/2005/8/layout/hList6"/>
    <dgm:cxn modelId="{1B073F56-0EC4-4659-82D6-E479F90360DA}" type="presOf" srcId="{8A94F032-BDC4-470B-9D87-C9EB5B21E85A}" destId="{CC647C2C-21C5-4AD3-9E3A-4473898A0ACC}" srcOrd="0" destOrd="0" presId="urn:microsoft.com/office/officeart/2005/8/layout/hList6"/>
    <dgm:cxn modelId="{317D54A6-F613-4F62-A96C-40CA62EB7968}" srcId="{1897DDDD-7E2D-4DAD-A9A9-C7163D14B503}" destId="{43BFB6F0-15AD-477A-9019-A362C2A2F6AC}" srcOrd="2" destOrd="0" parTransId="{B7F451F3-D6FE-4040-8602-99500261F911}" sibTransId="{0E2C6F91-02BF-4545-A094-BAC7A0783B48}"/>
    <dgm:cxn modelId="{DC7388BD-7206-45C9-A23A-587E70A9F39B}" type="presOf" srcId="{43BFB6F0-15AD-477A-9019-A362C2A2F6AC}" destId="{13048486-CB00-422A-A188-6DCE9D032684}" srcOrd="0" destOrd="0" presId="urn:microsoft.com/office/officeart/2005/8/layout/hList6"/>
    <dgm:cxn modelId="{4992A3E3-89BC-4C41-BFD1-305BB768B8E5}" srcId="{1897DDDD-7E2D-4DAD-A9A9-C7163D14B503}" destId="{349FBF16-2A56-4A6F-BF1A-2A7E4C1C8208}" srcOrd="3" destOrd="0" parTransId="{9D4E6BBA-8518-45BC-A469-84B92CEE9B42}" sibTransId="{1219EB8C-9E61-46CE-AF2A-E53BC8D69448}"/>
    <dgm:cxn modelId="{F572D3F5-596B-409D-87F9-5B9ADC7E7D18}" type="presParOf" srcId="{43D3F31D-18D2-4008-98DD-621D4C613B66}" destId="{CC647C2C-21C5-4AD3-9E3A-4473898A0ACC}" srcOrd="0" destOrd="0" presId="urn:microsoft.com/office/officeart/2005/8/layout/hList6"/>
    <dgm:cxn modelId="{24C9299F-7D8F-4D20-8667-2CF6EECB6D9E}" type="presParOf" srcId="{43D3F31D-18D2-4008-98DD-621D4C613B66}" destId="{0766B5BC-E9BF-4F93-9145-407936DB9B7B}" srcOrd="1" destOrd="0" presId="urn:microsoft.com/office/officeart/2005/8/layout/hList6"/>
    <dgm:cxn modelId="{0AEB207D-1C3A-42E1-9548-D24E8346268A}" type="presParOf" srcId="{43D3F31D-18D2-4008-98DD-621D4C613B66}" destId="{C21C6D08-5826-4213-BB1D-A4B80D8A9A71}" srcOrd="2" destOrd="0" presId="urn:microsoft.com/office/officeart/2005/8/layout/hList6"/>
    <dgm:cxn modelId="{67D1A8A1-C65E-4096-B0B5-6A607DB520F2}" type="presParOf" srcId="{43D3F31D-18D2-4008-98DD-621D4C613B66}" destId="{F9D1F9CC-667C-49A2-B495-BD87286688A0}" srcOrd="3" destOrd="0" presId="urn:microsoft.com/office/officeart/2005/8/layout/hList6"/>
    <dgm:cxn modelId="{D1CA2B73-7EE3-4319-8C6A-0029DE589C66}" type="presParOf" srcId="{43D3F31D-18D2-4008-98DD-621D4C613B66}" destId="{13048486-CB00-422A-A188-6DCE9D032684}" srcOrd="4" destOrd="0" presId="urn:microsoft.com/office/officeart/2005/8/layout/hList6"/>
    <dgm:cxn modelId="{14FF0CD4-B051-4BE8-AFDB-BC9B5C17B56E}" type="presParOf" srcId="{43D3F31D-18D2-4008-98DD-621D4C613B66}" destId="{D26336A3-675B-4CF3-A56A-119E871C2072}" srcOrd="5" destOrd="0" presId="urn:microsoft.com/office/officeart/2005/8/layout/hList6"/>
    <dgm:cxn modelId="{D37F4F3F-8D6E-4247-AF32-B535294DBEB2}" type="presParOf" srcId="{43D3F31D-18D2-4008-98DD-621D4C613B66}" destId="{F48BF584-67FD-46E8-81B2-8A856761039D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7392DD-4073-472D-81B7-4BD11DCDBC88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F716FE-650D-4B16-B4AF-A718363637B2}">
      <dgm:prSet phldrT="[Text]"/>
      <dgm:spPr/>
      <dgm:t>
        <a:bodyPr/>
        <a:lstStyle/>
        <a:p>
          <a:r>
            <a:rPr lang="en-US" b="1" i="0" dirty="0" smtClean="0"/>
            <a:t>Dataset info</a:t>
          </a:r>
          <a:r>
            <a:rPr lang="en-US" b="0" i="0" dirty="0" smtClean="0"/>
            <a:t>:</a:t>
          </a:r>
        </a:p>
        <a:p>
          <a:r>
            <a:rPr lang="en-US" b="0" i="0" dirty="0" smtClean="0"/>
            <a:t>Number of variables: 122</a:t>
          </a:r>
        </a:p>
        <a:p>
          <a:r>
            <a:rPr lang="en-US" b="0" i="0" dirty="0" smtClean="0"/>
            <a:t>Number of observations: 59381</a:t>
          </a:r>
        </a:p>
        <a:p>
          <a:r>
            <a:rPr lang="en-US" b="0" i="0" dirty="0" smtClean="0"/>
            <a:t>Missing cells: 0</a:t>
          </a:r>
        </a:p>
        <a:p>
          <a:r>
            <a:rPr lang="en-US" b="0" i="0" dirty="0" smtClean="0"/>
            <a:t>Duplicate rows: 33(0.1%)</a:t>
          </a:r>
          <a:endParaRPr lang="en-US" dirty="0"/>
        </a:p>
      </dgm:t>
    </dgm:pt>
    <dgm:pt modelId="{130A9E4B-03F3-43EC-8544-03E62FA640B5}" type="parTrans" cxnId="{AD6C8C05-FF70-409A-8D72-D2976F56C401}">
      <dgm:prSet/>
      <dgm:spPr/>
      <dgm:t>
        <a:bodyPr/>
        <a:lstStyle/>
        <a:p>
          <a:endParaRPr lang="en-US"/>
        </a:p>
      </dgm:t>
    </dgm:pt>
    <dgm:pt modelId="{1501C487-BCD0-4AB5-B68D-F2C6B3DF0980}" type="sibTrans" cxnId="{AD6C8C05-FF70-409A-8D72-D2976F56C401}">
      <dgm:prSet/>
      <dgm:spPr/>
      <dgm:t>
        <a:bodyPr/>
        <a:lstStyle/>
        <a:p>
          <a:endParaRPr lang="en-US"/>
        </a:p>
      </dgm:t>
    </dgm:pt>
    <dgm:pt modelId="{EEE6BC08-AD97-4008-918F-F13320F817E5}">
      <dgm:prSet phldrT="[Text]"/>
      <dgm:spPr/>
      <dgm:t>
        <a:bodyPr/>
        <a:lstStyle/>
        <a:p>
          <a:r>
            <a:rPr lang="en-US" b="1" i="0" dirty="0" smtClean="0"/>
            <a:t>Variables types</a:t>
          </a:r>
          <a:r>
            <a:rPr lang="en-US" b="0" i="0" dirty="0" smtClean="0"/>
            <a:t>:</a:t>
          </a:r>
        </a:p>
        <a:p>
          <a:r>
            <a:rPr lang="en-US" b="0" i="0" dirty="0" smtClean="0"/>
            <a:t>Numeric = 18</a:t>
          </a:r>
        </a:p>
        <a:p>
          <a:r>
            <a:rPr lang="en-US" b="0" i="0" dirty="0" smtClean="0"/>
            <a:t>Categorical = 55</a:t>
          </a:r>
        </a:p>
        <a:p>
          <a:r>
            <a:rPr lang="en-US" b="0" i="0" dirty="0" smtClean="0"/>
            <a:t>Boolean = 49</a:t>
          </a:r>
          <a:endParaRPr lang="en-US" dirty="0"/>
        </a:p>
      </dgm:t>
    </dgm:pt>
    <dgm:pt modelId="{2C8D0590-8CC3-4B94-A9C9-8CFD59B31989}" type="parTrans" cxnId="{C4D2A653-F59C-4B73-B8C0-32C833CB4B78}">
      <dgm:prSet/>
      <dgm:spPr/>
      <dgm:t>
        <a:bodyPr/>
        <a:lstStyle/>
        <a:p>
          <a:endParaRPr lang="en-US"/>
        </a:p>
      </dgm:t>
    </dgm:pt>
    <dgm:pt modelId="{ABADA477-928A-4FCA-8113-F798DB254184}" type="sibTrans" cxnId="{C4D2A653-F59C-4B73-B8C0-32C833CB4B78}">
      <dgm:prSet/>
      <dgm:spPr/>
      <dgm:t>
        <a:bodyPr/>
        <a:lstStyle/>
        <a:p>
          <a:endParaRPr lang="en-US"/>
        </a:p>
      </dgm:t>
    </dgm:pt>
    <dgm:pt modelId="{16606EFF-DE54-4D55-88EF-57CE1A301A01}">
      <dgm:prSet phldrT="[Text]"/>
      <dgm:spPr/>
      <dgm:t>
        <a:bodyPr/>
        <a:lstStyle/>
        <a:p>
          <a:r>
            <a:rPr lang="en-US" dirty="0" smtClean="0"/>
            <a:t>Dropping Duplicate rows.</a:t>
          </a:r>
          <a:endParaRPr lang="en-US" dirty="0"/>
        </a:p>
      </dgm:t>
    </dgm:pt>
    <dgm:pt modelId="{D84FE33A-0FFE-49A0-A885-F86CC83FF637}" type="parTrans" cxnId="{B566E43B-64EC-4CF1-810E-7B8530BF7CAE}">
      <dgm:prSet/>
      <dgm:spPr/>
      <dgm:t>
        <a:bodyPr/>
        <a:lstStyle/>
        <a:p>
          <a:endParaRPr lang="en-US"/>
        </a:p>
      </dgm:t>
    </dgm:pt>
    <dgm:pt modelId="{20FEF517-4A06-47C1-A003-532EBE579050}" type="sibTrans" cxnId="{B566E43B-64EC-4CF1-810E-7B8530BF7CAE}">
      <dgm:prSet/>
      <dgm:spPr/>
      <dgm:t>
        <a:bodyPr/>
        <a:lstStyle/>
        <a:p>
          <a:endParaRPr lang="en-US"/>
        </a:p>
      </dgm:t>
    </dgm:pt>
    <dgm:pt modelId="{AAE6F2DA-5597-408E-9AEE-C3D0FDE827F6}" type="pres">
      <dgm:prSet presAssocID="{427392DD-4073-472D-81B7-4BD11DCDBC8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62B6ED-3F03-4252-BAB1-54BCA7809C7F}" type="pres">
      <dgm:prSet presAssocID="{9AF716FE-650D-4B16-B4AF-A718363637B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43CC8-935A-4508-80FA-C048FDFE09A8}" type="pres">
      <dgm:prSet presAssocID="{1501C487-BCD0-4AB5-B68D-F2C6B3DF0980}" presName="sibTrans" presStyleCnt="0"/>
      <dgm:spPr/>
    </dgm:pt>
    <dgm:pt modelId="{F5871E6C-4D04-41A2-BAC5-EF8F9451E48F}" type="pres">
      <dgm:prSet presAssocID="{EEE6BC08-AD97-4008-918F-F13320F817E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12DB5-AB7A-4EC0-9DD8-4426532D0D5D}" type="pres">
      <dgm:prSet presAssocID="{ABADA477-928A-4FCA-8113-F798DB254184}" presName="sibTrans" presStyleCnt="0"/>
      <dgm:spPr/>
    </dgm:pt>
    <dgm:pt modelId="{F7497F60-EE13-4A6D-9C3D-C96A871C609F}" type="pres">
      <dgm:prSet presAssocID="{16606EFF-DE54-4D55-88EF-57CE1A301A0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D94484-5D4A-4E02-82D3-E50680FB4B99}" type="presOf" srcId="{EEE6BC08-AD97-4008-918F-F13320F817E5}" destId="{F5871E6C-4D04-41A2-BAC5-EF8F9451E48F}" srcOrd="0" destOrd="0" presId="urn:microsoft.com/office/officeart/2005/8/layout/hList6"/>
    <dgm:cxn modelId="{AD6C8C05-FF70-409A-8D72-D2976F56C401}" srcId="{427392DD-4073-472D-81B7-4BD11DCDBC88}" destId="{9AF716FE-650D-4B16-B4AF-A718363637B2}" srcOrd="0" destOrd="0" parTransId="{130A9E4B-03F3-43EC-8544-03E62FA640B5}" sibTransId="{1501C487-BCD0-4AB5-B68D-F2C6B3DF0980}"/>
    <dgm:cxn modelId="{C4D2A653-F59C-4B73-B8C0-32C833CB4B78}" srcId="{427392DD-4073-472D-81B7-4BD11DCDBC88}" destId="{EEE6BC08-AD97-4008-918F-F13320F817E5}" srcOrd="1" destOrd="0" parTransId="{2C8D0590-8CC3-4B94-A9C9-8CFD59B31989}" sibTransId="{ABADA477-928A-4FCA-8113-F798DB254184}"/>
    <dgm:cxn modelId="{B566E43B-64EC-4CF1-810E-7B8530BF7CAE}" srcId="{427392DD-4073-472D-81B7-4BD11DCDBC88}" destId="{16606EFF-DE54-4D55-88EF-57CE1A301A01}" srcOrd="2" destOrd="0" parTransId="{D84FE33A-0FFE-49A0-A885-F86CC83FF637}" sibTransId="{20FEF517-4A06-47C1-A003-532EBE579050}"/>
    <dgm:cxn modelId="{D3A35C82-DC65-4E21-9F59-990209287AF6}" type="presOf" srcId="{9AF716FE-650D-4B16-B4AF-A718363637B2}" destId="{0962B6ED-3F03-4252-BAB1-54BCA7809C7F}" srcOrd="0" destOrd="0" presId="urn:microsoft.com/office/officeart/2005/8/layout/hList6"/>
    <dgm:cxn modelId="{500A8FF8-C862-4C4F-946C-3144456CD564}" type="presOf" srcId="{16606EFF-DE54-4D55-88EF-57CE1A301A01}" destId="{F7497F60-EE13-4A6D-9C3D-C96A871C609F}" srcOrd="0" destOrd="0" presId="urn:microsoft.com/office/officeart/2005/8/layout/hList6"/>
    <dgm:cxn modelId="{5E8428AE-4973-47D5-86C2-76F65A90EC9D}" type="presOf" srcId="{427392DD-4073-472D-81B7-4BD11DCDBC88}" destId="{AAE6F2DA-5597-408E-9AEE-C3D0FDE827F6}" srcOrd="0" destOrd="0" presId="urn:microsoft.com/office/officeart/2005/8/layout/hList6"/>
    <dgm:cxn modelId="{0B847A67-28E2-490B-A1D8-034919C1ABEB}" type="presParOf" srcId="{AAE6F2DA-5597-408E-9AEE-C3D0FDE827F6}" destId="{0962B6ED-3F03-4252-BAB1-54BCA7809C7F}" srcOrd="0" destOrd="0" presId="urn:microsoft.com/office/officeart/2005/8/layout/hList6"/>
    <dgm:cxn modelId="{77ED1FDC-B01B-4484-A8BB-E474076504EE}" type="presParOf" srcId="{AAE6F2DA-5597-408E-9AEE-C3D0FDE827F6}" destId="{97743CC8-935A-4508-80FA-C048FDFE09A8}" srcOrd="1" destOrd="0" presId="urn:microsoft.com/office/officeart/2005/8/layout/hList6"/>
    <dgm:cxn modelId="{80B8A0A8-2076-4441-9FF9-C9656F05B9D3}" type="presParOf" srcId="{AAE6F2DA-5597-408E-9AEE-C3D0FDE827F6}" destId="{F5871E6C-4D04-41A2-BAC5-EF8F9451E48F}" srcOrd="2" destOrd="0" presId="urn:microsoft.com/office/officeart/2005/8/layout/hList6"/>
    <dgm:cxn modelId="{35B75453-3A32-4B7F-8EDF-277B13D189D4}" type="presParOf" srcId="{AAE6F2DA-5597-408E-9AEE-C3D0FDE827F6}" destId="{01C12DB5-AB7A-4EC0-9DD8-4426532D0D5D}" srcOrd="3" destOrd="0" presId="urn:microsoft.com/office/officeart/2005/8/layout/hList6"/>
    <dgm:cxn modelId="{3EE1657A-1357-4272-AF28-30DD4A2469D4}" type="presParOf" srcId="{AAE6F2DA-5597-408E-9AEE-C3D0FDE827F6}" destId="{F7497F60-EE13-4A6D-9C3D-C96A871C609F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77CF12-E4A9-4649-90D1-25206A5E4A22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32F9BF-3D04-4B34-AB1E-AA952A5B1FBC}">
      <dgm:prSet phldrT="[Text]"/>
      <dgm:spPr/>
      <dgm:t>
        <a:bodyPr/>
        <a:lstStyle/>
        <a:p>
          <a:r>
            <a:rPr lang="en-US" dirty="0" smtClean="0"/>
            <a:t>Applying Feature Selection Technique</a:t>
          </a:r>
          <a:endParaRPr lang="en-US" dirty="0"/>
        </a:p>
      </dgm:t>
    </dgm:pt>
    <dgm:pt modelId="{0398BEB6-6CAA-47E5-B854-B2346435BEE1}" type="parTrans" cxnId="{DDAA479C-8173-4AC6-99D9-25FD8B66E171}">
      <dgm:prSet/>
      <dgm:spPr/>
      <dgm:t>
        <a:bodyPr/>
        <a:lstStyle/>
        <a:p>
          <a:endParaRPr lang="en-US"/>
        </a:p>
      </dgm:t>
    </dgm:pt>
    <dgm:pt modelId="{9B19A261-7186-4BE1-890B-5A41DFD55617}" type="sibTrans" cxnId="{DDAA479C-8173-4AC6-99D9-25FD8B66E171}">
      <dgm:prSet/>
      <dgm:spPr/>
      <dgm:t>
        <a:bodyPr/>
        <a:lstStyle/>
        <a:p>
          <a:endParaRPr lang="en-US"/>
        </a:p>
      </dgm:t>
    </dgm:pt>
    <dgm:pt modelId="{7B585313-2F50-4333-A552-9C83E657A256}">
      <dgm:prSet phldrT="[Text]"/>
      <dgm:spPr/>
      <dgm:t>
        <a:bodyPr/>
        <a:lstStyle/>
        <a:p>
          <a:r>
            <a:rPr lang="en-US" dirty="0" smtClean="0"/>
            <a:t>Preparing X and y using pandas</a:t>
          </a:r>
          <a:endParaRPr lang="en-US" dirty="0"/>
        </a:p>
      </dgm:t>
    </dgm:pt>
    <dgm:pt modelId="{C775527E-F8E3-4FB0-911A-5D5DF8F77BC9}" type="parTrans" cxnId="{6ADF77DA-980B-41C1-A714-ECE6F5992F19}">
      <dgm:prSet/>
      <dgm:spPr/>
      <dgm:t>
        <a:bodyPr/>
        <a:lstStyle/>
        <a:p>
          <a:endParaRPr lang="en-US"/>
        </a:p>
      </dgm:t>
    </dgm:pt>
    <dgm:pt modelId="{341BAF12-1E0D-4001-B3A4-F8D60196CEB4}" type="sibTrans" cxnId="{6ADF77DA-980B-41C1-A714-ECE6F5992F19}">
      <dgm:prSet/>
      <dgm:spPr/>
      <dgm:t>
        <a:bodyPr/>
        <a:lstStyle/>
        <a:p>
          <a:endParaRPr lang="en-US"/>
        </a:p>
      </dgm:t>
    </dgm:pt>
    <dgm:pt modelId="{0363295C-444D-4B95-B674-52EDA4F8C190}">
      <dgm:prSet phldrT="[Text]"/>
      <dgm:spPr/>
      <dgm:t>
        <a:bodyPr/>
        <a:lstStyle/>
        <a:p>
          <a:r>
            <a:rPr lang="en-US" dirty="0" smtClean="0"/>
            <a:t>Splitting X and y into training and testing datasets</a:t>
          </a:r>
          <a:endParaRPr lang="en-US" dirty="0"/>
        </a:p>
      </dgm:t>
    </dgm:pt>
    <dgm:pt modelId="{1155C887-A451-44EB-94B2-57A5589DCFED}" type="parTrans" cxnId="{435AB61E-4BF4-45EF-B842-922627F7D7C4}">
      <dgm:prSet/>
      <dgm:spPr/>
      <dgm:t>
        <a:bodyPr/>
        <a:lstStyle/>
        <a:p>
          <a:endParaRPr lang="en-US"/>
        </a:p>
      </dgm:t>
    </dgm:pt>
    <dgm:pt modelId="{918ABECB-BA0A-458F-9BD7-11D930781828}" type="sibTrans" cxnId="{435AB61E-4BF4-45EF-B842-922627F7D7C4}">
      <dgm:prSet/>
      <dgm:spPr/>
      <dgm:t>
        <a:bodyPr/>
        <a:lstStyle/>
        <a:p>
          <a:endParaRPr lang="en-US"/>
        </a:p>
      </dgm:t>
    </dgm:pt>
    <dgm:pt modelId="{047AD499-DA0A-47EF-818C-6CEB1CB90D17}">
      <dgm:prSet phldrT="[Text]"/>
      <dgm:spPr/>
      <dgm:t>
        <a:bodyPr/>
        <a:lstStyle/>
        <a:p>
          <a:r>
            <a:rPr lang="en-US" dirty="0" smtClean="0"/>
            <a:t>Fitting models on X_train and y_train</a:t>
          </a:r>
          <a:endParaRPr lang="en-US" dirty="0"/>
        </a:p>
      </dgm:t>
    </dgm:pt>
    <dgm:pt modelId="{E20628AE-B87A-4CCC-A2AD-C30C4D1B9EFB}" type="parTrans" cxnId="{C3473DA0-7622-40C6-A3D0-51681A52D25F}">
      <dgm:prSet/>
      <dgm:spPr/>
      <dgm:t>
        <a:bodyPr/>
        <a:lstStyle/>
        <a:p>
          <a:endParaRPr lang="en-US"/>
        </a:p>
      </dgm:t>
    </dgm:pt>
    <dgm:pt modelId="{415E3DFD-ADB0-4621-973A-DE3AC9B3C2BB}" type="sibTrans" cxnId="{C3473DA0-7622-40C6-A3D0-51681A52D25F}">
      <dgm:prSet/>
      <dgm:spPr/>
      <dgm:t>
        <a:bodyPr/>
        <a:lstStyle/>
        <a:p>
          <a:endParaRPr lang="en-US"/>
        </a:p>
      </dgm:t>
    </dgm:pt>
    <dgm:pt modelId="{564474B1-1B88-4A82-A152-01E06D5209A9}">
      <dgm:prSet phldrT="[Text]"/>
      <dgm:spPr/>
      <dgm:t>
        <a:bodyPr/>
        <a:lstStyle/>
        <a:p>
          <a:r>
            <a:rPr lang="en-US" dirty="0" smtClean="0"/>
            <a:t>Using models for prediction</a:t>
          </a:r>
          <a:endParaRPr lang="en-US" dirty="0"/>
        </a:p>
      </dgm:t>
    </dgm:pt>
    <dgm:pt modelId="{5BCB2E64-A23D-4AB9-B218-9A53512C89E9}" type="parTrans" cxnId="{D7DFA32D-EB82-41DD-BD00-FE24A1CFB3CB}">
      <dgm:prSet/>
      <dgm:spPr/>
      <dgm:t>
        <a:bodyPr/>
        <a:lstStyle/>
        <a:p>
          <a:endParaRPr lang="en-US"/>
        </a:p>
      </dgm:t>
    </dgm:pt>
    <dgm:pt modelId="{0B5DFEEB-426F-4324-945D-A292213C4FE8}" type="sibTrans" cxnId="{D7DFA32D-EB82-41DD-BD00-FE24A1CFB3CB}">
      <dgm:prSet/>
      <dgm:spPr/>
      <dgm:t>
        <a:bodyPr/>
        <a:lstStyle/>
        <a:p>
          <a:endParaRPr lang="en-US"/>
        </a:p>
      </dgm:t>
    </dgm:pt>
    <dgm:pt modelId="{7E606DC3-27A1-42BE-B539-667DDFC407E2}">
      <dgm:prSet phldrT="[Text]"/>
      <dgm:spPr/>
      <dgm:t>
        <a:bodyPr/>
        <a:lstStyle/>
        <a:p>
          <a:r>
            <a:rPr lang="en-US" dirty="0" smtClean="0"/>
            <a:t>Model Evaluation</a:t>
          </a:r>
          <a:endParaRPr lang="en-US" dirty="0"/>
        </a:p>
      </dgm:t>
    </dgm:pt>
    <dgm:pt modelId="{2EF976D3-83FF-496F-A200-E716EE25CB29}" type="parTrans" cxnId="{5211D375-066C-4AA6-8AE6-8FBBE033A2BD}">
      <dgm:prSet/>
      <dgm:spPr/>
      <dgm:t>
        <a:bodyPr/>
        <a:lstStyle/>
        <a:p>
          <a:endParaRPr lang="en-US"/>
        </a:p>
      </dgm:t>
    </dgm:pt>
    <dgm:pt modelId="{67D682C2-62E2-46BC-A9E8-C2078CA1F674}" type="sibTrans" cxnId="{5211D375-066C-4AA6-8AE6-8FBBE033A2BD}">
      <dgm:prSet/>
      <dgm:spPr/>
      <dgm:t>
        <a:bodyPr/>
        <a:lstStyle/>
        <a:p>
          <a:endParaRPr lang="en-US"/>
        </a:p>
      </dgm:t>
    </dgm:pt>
    <dgm:pt modelId="{47CE5635-B13F-49F2-B500-4156E77A2449}" type="pres">
      <dgm:prSet presAssocID="{9677CF12-E4A9-4649-90D1-25206A5E4A22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5BB286-9C03-41BF-949F-DE35CDDF2BD9}" type="pres">
      <dgm:prSet presAssocID="{9677CF12-E4A9-4649-90D1-25206A5E4A22}" presName="arrow" presStyleLbl="bgShp" presStyleIdx="0" presStyleCnt="1" custScaleX="117647"/>
      <dgm:spPr/>
    </dgm:pt>
    <dgm:pt modelId="{3C0D0EC2-223B-4B26-AC31-5ED59BBFF21B}" type="pres">
      <dgm:prSet presAssocID="{9677CF12-E4A9-4649-90D1-25206A5E4A22}" presName="linearProcess" presStyleCnt="0"/>
      <dgm:spPr/>
    </dgm:pt>
    <dgm:pt modelId="{B20B95BC-088D-44C4-B479-42B3890DB651}" type="pres">
      <dgm:prSet presAssocID="{5432F9BF-3D04-4B34-AB1E-AA952A5B1FBC}" presName="textNode" presStyleLbl="node1" presStyleIdx="0" presStyleCnt="6" custScaleX="49109" custScaleY="58602" custLinFactX="-17715" custLinFactNeighborX="-100000" custLinFactNeighborY="1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815BB-B881-492C-96B1-5D35ACBA8BD2}" type="pres">
      <dgm:prSet presAssocID="{9B19A261-7186-4BE1-890B-5A41DFD55617}" presName="sibTrans" presStyleCnt="0"/>
      <dgm:spPr/>
    </dgm:pt>
    <dgm:pt modelId="{813E57AE-110E-4A4E-BBA3-884D156A8C76}" type="pres">
      <dgm:prSet presAssocID="{7B585313-2F50-4333-A552-9C83E657A256}" presName="textNode" presStyleLbl="node1" presStyleIdx="1" presStyleCnt="6" custScaleX="44636" custScaleY="58602" custLinFactX="-2469" custLinFactNeighborX="-100000" custLinFactNeighborY="1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2AFE6-AEB7-45E4-8386-96F566278933}" type="pres">
      <dgm:prSet presAssocID="{341BAF12-1E0D-4001-B3A4-F8D60196CEB4}" presName="sibTrans" presStyleCnt="0"/>
      <dgm:spPr/>
    </dgm:pt>
    <dgm:pt modelId="{8C36E10E-DABE-42AE-AD9D-9AC3DA15B15A}" type="pres">
      <dgm:prSet presAssocID="{0363295C-444D-4B95-B674-52EDA4F8C190}" presName="textNode" presStyleLbl="node1" presStyleIdx="2" presStyleCnt="6" custScaleX="47133" custScaleY="58602" custLinFactX="-3634" custLinFactNeighborX="-100000" custLinFactNeighborY="1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16779-4CDF-4859-8193-41AA5884E077}" type="pres">
      <dgm:prSet presAssocID="{918ABECB-BA0A-458F-9BD7-11D930781828}" presName="sibTrans" presStyleCnt="0"/>
      <dgm:spPr/>
    </dgm:pt>
    <dgm:pt modelId="{B0581421-E089-4891-8DEE-F679A0F5BCA6}" type="pres">
      <dgm:prSet presAssocID="{047AD499-DA0A-47EF-818C-6CEB1CB90D17}" presName="textNode" presStyleLbl="node1" presStyleIdx="3" presStyleCnt="6" custScaleX="46532" custScaleY="58602" custLinFactX="-4422" custLinFactNeighborX="-100000" custLinFactNeighborY="1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BDA0C-63BB-4373-9598-E6461F91796A}" type="pres">
      <dgm:prSet presAssocID="{415E3DFD-ADB0-4621-973A-DE3AC9B3C2BB}" presName="sibTrans" presStyleCnt="0"/>
      <dgm:spPr/>
    </dgm:pt>
    <dgm:pt modelId="{1E0792AF-5F3F-4F5F-A340-A77AD05695E8}" type="pres">
      <dgm:prSet presAssocID="{564474B1-1B88-4A82-A152-01E06D5209A9}" presName="textNode" presStyleLbl="node1" presStyleIdx="4" presStyleCnt="6" custScaleX="49550" custScaleY="58602" custLinFactX="-1736" custLinFactNeighborX="-100000" custLinFactNeighborY="1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376AA4-2CF6-44C6-8106-1C85EAED305E}" type="pres">
      <dgm:prSet presAssocID="{0B5DFEEB-426F-4324-945D-A292213C4FE8}" presName="sibTrans" presStyleCnt="0"/>
      <dgm:spPr/>
    </dgm:pt>
    <dgm:pt modelId="{F1D7146C-27B4-48B5-9B71-2F9CCD57DAC1}" type="pres">
      <dgm:prSet presAssocID="{7E606DC3-27A1-42BE-B539-667DDFC407E2}" presName="textNode" presStyleLbl="node1" presStyleIdx="5" presStyleCnt="6" custScaleX="53437" custScaleY="58602" custLinFactNeighborX="-92556" custLinFactNeighborY="-10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AA479C-8173-4AC6-99D9-25FD8B66E171}" srcId="{9677CF12-E4A9-4649-90D1-25206A5E4A22}" destId="{5432F9BF-3D04-4B34-AB1E-AA952A5B1FBC}" srcOrd="0" destOrd="0" parTransId="{0398BEB6-6CAA-47E5-B854-B2346435BEE1}" sibTransId="{9B19A261-7186-4BE1-890B-5A41DFD55617}"/>
    <dgm:cxn modelId="{435AB61E-4BF4-45EF-B842-922627F7D7C4}" srcId="{9677CF12-E4A9-4649-90D1-25206A5E4A22}" destId="{0363295C-444D-4B95-B674-52EDA4F8C190}" srcOrd="2" destOrd="0" parTransId="{1155C887-A451-44EB-94B2-57A5589DCFED}" sibTransId="{918ABECB-BA0A-458F-9BD7-11D930781828}"/>
    <dgm:cxn modelId="{C3473DA0-7622-40C6-A3D0-51681A52D25F}" srcId="{9677CF12-E4A9-4649-90D1-25206A5E4A22}" destId="{047AD499-DA0A-47EF-818C-6CEB1CB90D17}" srcOrd="3" destOrd="0" parTransId="{E20628AE-B87A-4CCC-A2AD-C30C4D1B9EFB}" sibTransId="{415E3DFD-ADB0-4621-973A-DE3AC9B3C2BB}"/>
    <dgm:cxn modelId="{D7DFA32D-EB82-41DD-BD00-FE24A1CFB3CB}" srcId="{9677CF12-E4A9-4649-90D1-25206A5E4A22}" destId="{564474B1-1B88-4A82-A152-01E06D5209A9}" srcOrd="4" destOrd="0" parTransId="{5BCB2E64-A23D-4AB9-B218-9A53512C89E9}" sibTransId="{0B5DFEEB-426F-4324-945D-A292213C4FE8}"/>
    <dgm:cxn modelId="{5211D375-066C-4AA6-8AE6-8FBBE033A2BD}" srcId="{9677CF12-E4A9-4649-90D1-25206A5E4A22}" destId="{7E606DC3-27A1-42BE-B539-667DDFC407E2}" srcOrd="5" destOrd="0" parTransId="{2EF976D3-83FF-496F-A200-E716EE25CB29}" sibTransId="{67D682C2-62E2-46BC-A9E8-C2078CA1F674}"/>
    <dgm:cxn modelId="{46C77999-9E81-490D-B984-4E4CFBA0ABE8}" type="presOf" srcId="{7B585313-2F50-4333-A552-9C83E657A256}" destId="{813E57AE-110E-4A4E-BBA3-884D156A8C76}" srcOrd="0" destOrd="0" presId="urn:microsoft.com/office/officeart/2005/8/layout/hProcess9"/>
    <dgm:cxn modelId="{8D28880D-BC88-455D-84B0-A1F928E8140B}" type="presOf" srcId="{7E606DC3-27A1-42BE-B539-667DDFC407E2}" destId="{F1D7146C-27B4-48B5-9B71-2F9CCD57DAC1}" srcOrd="0" destOrd="0" presId="urn:microsoft.com/office/officeart/2005/8/layout/hProcess9"/>
    <dgm:cxn modelId="{6ADF77DA-980B-41C1-A714-ECE6F5992F19}" srcId="{9677CF12-E4A9-4649-90D1-25206A5E4A22}" destId="{7B585313-2F50-4333-A552-9C83E657A256}" srcOrd="1" destOrd="0" parTransId="{C775527E-F8E3-4FB0-911A-5D5DF8F77BC9}" sibTransId="{341BAF12-1E0D-4001-B3A4-F8D60196CEB4}"/>
    <dgm:cxn modelId="{4682AB15-124A-4E84-90EC-6FBB877452BC}" type="presOf" srcId="{9677CF12-E4A9-4649-90D1-25206A5E4A22}" destId="{47CE5635-B13F-49F2-B500-4156E77A2449}" srcOrd="0" destOrd="0" presId="urn:microsoft.com/office/officeart/2005/8/layout/hProcess9"/>
    <dgm:cxn modelId="{F183C6EE-5779-4FD9-A833-2A821AD89643}" type="presOf" srcId="{047AD499-DA0A-47EF-818C-6CEB1CB90D17}" destId="{B0581421-E089-4891-8DEE-F679A0F5BCA6}" srcOrd="0" destOrd="0" presId="urn:microsoft.com/office/officeart/2005/8/layout/hProcess9"/>
    <dgm:cxn modelId="{23CD8CA2-46AE-445F-916D-DED52945C6F9}" type="presOf" srcId="{5432F9BF-3D04-4B34-AB1E-AA952A5B1FBC}" destId="{B20B95BC-088D-44C4-B479-42B3890DB651}" srcOrd="0" destOrd="0" presId="urn:microsoft.com/office/officeart/2005/8/layout/hProcess9"/>
    <dgm:cxn modelId="{C8CCA31E-2412-46AC-B7A3-7DF3535DC878}" type="presOf" srcId="{564474B1-1B88-4A82-A152-01E06D5209A9}" destId="{1E0792AF-5F3F-4F5F-A340-A77AD05695E8}" srcOrd="0" destOrd="0" presId="urn:microsoft.com/office/officeart/2005/8/layout/hProcess9"/>
    <dgm:cxn modelId="{27D84D47-A13A-4FFE-AF35-3120722FB7B2}" type="presOf" srcId="{0363295C-444D-4B95-B674-52EDA4F8C190}" destId="{8C36E10E-DABE-42AE-AD9D-9AC3DA15B15A}" srcOrd="0" destOrd="0" presId="urn:microsoft.com/office/officeart/2005/8/layout/hProcess9"/>
    <dgm:cxn modelId="{5BD812D3-25CF-4227-B1C7-2305476AD6B2}" type="presParOf" srcId="{47CE5635-B13F-49F2-B500-4156E77A2449}" destId="{7C5BB286-9C03-41BF-949F-DE35CDDF2BD9}" srcOrd="0" destOrd="0" presId="urn:microsoft.com/office/officeart/2005/8/layout/hProcess9"/>
    <dgm:cxn modelId="{8F37116F-425B-4502-9E20-1EDDB8FC5E12}" type="presParOf" srcId="{47CE5635-B13F-49F2-B500-4156E77A2449}" destId="{3C0D0EC2-223B-4B26-AC31-5ED59BBFF21B}" srcOrd="1" destOrd="0" presId="urn:microsoft.com/office/officeart/2005/8/layout/hProcess9"/>
    <dgm:cxn modelId="{6D74808C-E005-420B-AD31-DAEF635C309B}" type="presParOf" srcId="{3C0D0EC2-223B-4B26-AC31-5ED59BBFF21B}" destId="{B20B95BC-088D-44C4-B479-42B3890DB651}" srcOrd="0" destOrd="0" presId="urn:microsoft.com/office/officeart/2005/8/layout/hProcess9"/>
    <dgm:cxn modelId="{85822B89-41CA-46EF-984C-8DECD3C09A83}" type="presParOf" srcId="{3C0D0EC2-223B-4B26-AC31-5ED59BBFF21B}" destId="{611815BB-B881-492C-96B1-5D35ACBA8BD2}" srcOrd="1" destOrd="0" presId="urn:microsoft.com/office/officeart/2005/8/layout/hProcess9"/>
    <dgm:cxn modelId="{6C15C822-A4D7-430B-9089-403896134DEF}" type="presParOf" srcId="{3C0D0EC2-223B-4B26-AC31-5ED59BBFF21B}" destId="{813E57AE-110E-4A4E-BBA3-884D156A8C76}" srcOrd="2" destOrd="0" presId="urn:microsoft.com/office/officeart/2005/8/layout/hProcess9"/>
    <dgm:cxn modelId="{EE26A677-B486-4603-BFAF-D556FE10B5DD}" type="presParOf" srcId="{3C0D0EC2-223B-4B26-AC31-5ED59BBFF21B}" destId="{C162AFE6-AEB7-45E4-8386-96F566278933}" srcOrd="3" destOrd="0" presId="urn:microsoft.com/office/officeart/2005/8/layout/hProcess9"/>
    <dgm:cxn modelId="{3DFA1A8A-F17F-44AF-965D-6EA2164CFCBA}" type="presParOf" srcId="{3C0D0EC2-223B-4B26-AC31-5ED59BBFF21B}" destId="{8C36E10E-DABE-42AE-AD9D-9AC3DA15B15A}" srcOrd="4" destOrd="0" presId="urn:microsoft.com/office/officeart/2005/8/layout/hProcess9"/>
    <dgm:cxn modelId="{046CA8DA-E97A-45CC-8A3D-CC83CC5E70DC}" type="presParOf" srcId="{3C0D0EC2-223B-4B26-AC31-5ED59BBFF21B}" destId="{02016779-4CDF-4859-8193-41AA5884E077}" srcOrd="5" destOrd="0" presId="urn:microsoft.com/office/officeart/2005/8/layout/hProcess9"/>
    <dgm:cxn modelId="{CAA0CF9E-6A6D-45AA-84D0-CEE3C135C6FF}" type="presParOf" srcId="{3C0D0EC2-223B-4B26-AC31-5ED59BBFF21B}" destId="{B0581421-E089-4891-8DEE-F679A0F5BCA6}" srcOrd="6" destOrd="0" presId="urn:microsoft.com/office/officeart/2005/8/layout/hProcess9"/>
    <dgm:cxn modelId="{ED3E19D5-66E1-4F39-A5D6-54E86EE82CED}" type="presParOf" srcId="{3C0D0EC2-223B-4B26-AC31-5ED59BBFF21B}" destId="{474BDA0C-63BB-4373-9598-E6461F91796A}" srcOrd="7" destOrd="0" presId="urn:microsoft.com/office/officeart/2005/8/layout/hProcess9"/>
    <dgm:cxn modelId="{3E122B42-A40F-47DC-9CA1-D345896372D8}" type="presParOf" srcId="{3C0D0EC2-223B-4B26-AC31-5ED59BBFF21B}" destId="{1E0792AF-5F3F-4F5F-A340-A77AD05695E8}" srcOrd="8" destOrd="0" presId="urn:microsoft.com/office/officeart/2005/8/layout/hProcess9"/>
    <dgm:cxn modelId="{7121D236-0371-4C3E-AA4E-D2231806CB4D}" type="presParOf" srcId="{3C0D0EC2-223B-4B26-AC31-5ED59BBFF21B}" destId="{F2376AA4-2CF6-44C6-8106-1C85EAED305E}" srcOrd="9" destOrd="0" presId="urn:microsoft.com/office/officeart/2005/8/layout/hProcess9"/>
    <dgm:cxn modelId="{A3F61D72-636D-4CCD-B817-65DD9745BBDB}" type="presParOf" srcId="{3C0D0EC2-223B-4B26-AC31-5ED59BBFF21B}" destId="{F1D7146C-27B4-48B5-9B71-2F9CCD57DAC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47C2C-21C5-4AD3-9E3A-4473898A0ACC}">
      <dsp:nvSpPr>
        <dsp:cNvPr id="0" name=""/>
        <dsp:cNvSpPr/>
      </dsp:nvSpPr>
      <dsp:spPr>
        <a:xfrm rot="16200000">
          <a:off x="-1644822" y="1646897"/>
          <a:ext cx="5330825" cy="203702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Dataset info</a:t>
          </a:r>
          <a:r>
            <a:rPr lang="en-US" sz="2000" b="0" i="0" kern="1200" dirty="0" smtClean="0"/>
            <a:t>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Number of variables: 128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Number of observations: 59381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Missing cells: 393103(5.2%)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Duplicate rows: 0</a:t>
          </a:r>
          <a:endParaRPr lang="en-US" sz="2000" kern="1200" dirty="0"/>
        </a:p>
      </dsp:txBody>
      <dsp:txXfrm rot="5400000">
        <a:off x="2076" y="1066164"/>
        <a:ext cx="2037029" cy="3198495"/>
      </dsp:txXfrm>
    </dsp:sp>
    <dsp:sp modelId="{C21C6D08-5826-4213-BB1D-A4B80D8A9A71}">
      <dsp:nvSpPr>
        <dsp:cNvPr id="0" name=""/>
        <dsp:cNvSpPr/>
      </dsp:nvSpPr>
      <dsp:spPr>
        <a:xfrm rot="16200000">
          <a:off x="544984" y="1646897"/>
          <a:ext cx="5330825" cy="203702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Variables types</a:t>
          </a:r>
          <a:r>
            <a:rPr lang="en-US" sz="2000" b="0" i="0" kern="1200" dirty="0" smtClean="0"/>
            <a:t>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Numeric = 24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Categorical = 56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Boolean = 48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/>
        </a:p>
      </dsp:txBody>
      <dsp:txXfrm rot="5400000">
        <a:off x="2191882" y="1066164"/>
        <a:ext cx="2037029" cy="3198495"/>
      </dsp:txXfrm>
    </dsp:sp>
    <dsp:sp modelId="{13048486-CB00-422A-A188-6DCE9D032684}">
      <dsp:nvSpPr>
        <dsp:cNvPr id="0" name=""/>
        <dsp:cNvSpPr/>
      </dsp:nvSpPr>
      <dsp:spPr>
        <a:xfrm rot="16200000">
          <a:off x="2732631" y="1646897"/>
          <a:ext cx="5330825" cy="203702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13 columns</a:t>
          </a:r>
          <a:r>
            <a:rPr lang="en-US" sz="2000" b="0" i="0" kern="1200" dirty="0" smtClean="0"/>
            <a:t> have </a:t>
          </a:r>
          <a:r>
            <a:rPr lang="en-US" sz="2000" b="1" i="0" kern="1200" dirty="0" smtClean="0"/>
            <a:t>missing values</a:t>
          </a:r>
          <a:endParaRPr lang="en-US" sz="2000" kern="1200" dirty="0"/>
        </a:p>
      </dsp:txBody>
      <dsp:txXfrm rot="5400000">
        <a:off x="4379529" y="1066164"/>
        <a:ext cx="2037029" cy="3198495"/>
      </dsp:txXfrm>
    </dsp:sp>
    <dsp:sp modelId="{F48BF584-67FD-46E8-81B2-8A856761039D}">
      <dsp:nvSpPr>
        <dsp:cNvPr id="0" name=""/>
        <dsp:cNvSpPr/>
      </dsp:nvSpPr>
      <dsp:spPr>
        <a:xfrm rot="16200000">
          <a:off x="4924597" y="1646897"/>
          <a:ext cx="5330825" cy="203702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13 features are highly correlated</a:t>
          </a:r>
          <a:r>
            <a:rPr lang="en-US" sz="2000" kern="1200" dirty="0" smtClean="0"/>
            <a:t>.</a:t>
          </a:r>
          <a:endParaRPr lang="en-US" sz="2000" kern="1200" dirty="0"/>
        </a:p>
      </dsp:txBody>
      <dsp:txXfrm rot="5400000">
        <a:off x="6571495" y="1066164"/>
        <a:ext cx="2037029" cy="3198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2B6ED-3F03-4252-BAB1-54BCA7809C7F}">
      <dsp:nvSpPr>
        <dsp:cNvPr id="0" name=""/>
        <dsp:cNvSpPr/>
      </dsp:nvSpPr>
      <dsp:spPr>
        <a:xfrm rot="16200000">
          <a:off x="-1171323" y="1172356"/>
          <a:ext cx="5029199" cy="26844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62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Dataset info</a:t>
          </a:r>
          <a:r>
            <a:rPr lang="en-US" sz="2000" b="0" i="0" kern="1200" dirty="0" smtClean="0"/>
            <a:t>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Number of variables: 122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Number of observations: 59381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Missing cells: 0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Duplicate rows: 33(0.1%)</a:t>
          </a:r>
          <a:endParaRPr lang="en-US" sz="2000" kern="1200" dirty="0"/>
        </a:p>
      </dsp:txBody>
      <dsp:txXfrm rot="5400000">
        <a:off x="1033" y="1005840"/>
        <a:ext cx="2684487" cy="3017519"/>
      </dsp:txXfrm>
    </dsp:sp>
    <dsp:sp modelId="{F5871E6C-4D04-41A2-BAC5-EF8F9451E48F}">
      <dsp:nvSpPr>
        <dsp:cNvPr id="0" name=""/>
        <dsp:cNvSpPr/>
      </dsp:nvSpPr>
      <dsp:spPr>
        <a:xfrm rot="16200000">
          <a:off x="1714500" y="1172356"/>
          <a:ext cx="5029199" cy="26844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62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Variables types</a:t>
          </a:r>
          <a:r>
            <a:rPr lang="en-US" sz="2000" b="0" i="0" kern="1200" dirty="0" smtClean="0"/>
            <a:t>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Numeric = 18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Categorical = 55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Boolean = 49</a:t>
          </a:r>
          <a:endParaRPr lang="en-US" sz="2000" kern="1200" dirty="0"/>
        </a:p>
      </dsp:txBody>
      <dsp:txXfrm rot="5400000">
        <a:off x="2886856" y="1005840"/>
        <a:ext cx="2684487" cy="3017519"/>
      </dsp:txXfrm>
    </dsp:sp>
    <dsp:sp modelId="{F7497F60-EE13-4A6D-9C3D-C96A871C609F}">
      <dsp:nvSpPr>
        <dsp:cNvPr id="0" name=""/>
        <dsp:cNvSpPr/>
      </dsp:nvSpPr>
      <dsp:spPr>
        <a:xfrm rot="16200000">
          <a:off x="4600323" y="1172356"/>
          <a:ext cx="5029199" cy="26844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662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Dropping Duplicate rows.</a:t>
          </a:r>
          <a:endParaRPr lang="en-US" sz="2000" kern="1200" dirty="0"/>
        </a:p>
      </dsp:txBody>
      <dsp:txXfrm rot="5400000">
        <a:off x="5772679" y="1005840"/>
        <a:ext cx="2684487" cy="3017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BB286-9C03-41BF-949F-DE35CDDF2BD9}">
      <dsp:nvSpPr>
        <dsp:cNvPr id="0" name=""/>
        <dsp:cNvSpPr/>
      </dsp:nvSpPr>
      <dsp:spPr>
        <a:xfrm>
          <a:off x="2" y="0"/>
          <a:ext cx="8839195" cy="52578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B95BC-088D-44C4-B479-42B3890DB651}">
      <dsp:nvSpPr>
        <dsp:cNvPr id="0" name=""/>
        <dsp:cNvSpPr/>
      </dsp:nvSpPr>
      <dsp:spPr>
        <a:xfrm>
          <a:off x="0" y="2035273"/>
          <a:ext cx="1302252" cy="123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Applying Feature Selection Technique</a:t>
          </a:r>
          <a:endParaRPr lang="en-US" sz="1400" kern="1200" dirty="0"/>
        </a:p>
      </dsp:txBody>
      <dsp:txXfrm>
        <a:off x="60164" y="2095437"/>
        <a:ext cx="1181924" cy="1112142"/>
      </dsp:txXfrm>
    </dsp:sp>
    <dsp:sp modelId="{813E57AE-110E-4A4E-BBA3-884D156A8C76}">
      <dsp:nvSpPr>
        <dsp:cNvPr id="0" name=""/>
        <dsp:cNvSpPr/>
      </dsp:nvSpPr>
      <dsp:spPr>
        <a:xfrm>
          <a:off x="1455928" y="2035273"/>
          <a:ext cx="1183639" cy="123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Preparing X and y using pandas</a:t>
          </a:r>
          <a:endParaRPr lang="en-US" sz="1400" kern="1200" dirty="0"/>
        </a:p>
      </dsp:txBody>
      <dsp:txXfrm>
        <a:off x="1513708" y="2093053"/>
        <a:ext cx="1068079" cy="1116910"/>
      </dsp:txXfrm>
    </dsp:sp>
    <dsp:sp modelId="{8C36E10E-DABE-42AE-AD9D-9AC3DA15B15A}">
      <dsp:nvSpPr>
        <dsp:cNvPr id="0" name=""/>
        <dsp:cNvSpPr/>
      </dsp:nvSpPr>
      <dsp:spPr>
        <a:xfrm>
          <a:off x="2748729" y="2035273"/>
          <a:ext cx="1249854" cy="123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Splitting X and y into training and testing datasets</a:t>
          </a:r>
          <a:endParaRPr lang="en-US" sz="1400" kern="1200" dirty="0"/>
        </a:p>
      </dsp:txBody>
      <dsp:txXfrm>
        <a:off x="2808893" y="2095437"/>
        <a:ext cx="1129526" cy="1112142"/>
      </dsp:txXfrm>
    </dsp:sp>
    <dsp:sp modelId="{B0581421-E089-4891-8DEE-F679A0F5BCA6}">
      <dsp:nvSpPr>
        <dsp:cNvPr id="0" name=""/>
        <dsp:cNvSpPr/>
      </dsp:nvSpPr>
      <dsp:spPr>
        <a:xfrm>
          <a:off x="4117742" y="2035273"/>
          <a:ext cx="1233916" cy="123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Fitting models on X_train and y_train</a:t>
          </a:r>
          <a:endParaRPr lang="en-US" sz="1400" kern="1200" dirty="0"/>
        </a:p>
      </dsp:txBody>
      <dsp:txXfrm>
        <a:off x="4177906" y="2095437"/>
        <a:ext cx="1113588" cy="1112142"/>
      </dsp:txXfrm>
    </dsp:sp>
    <dsp:sp modelId="{1E0792AF-5F3F-4F5F-A340-A77AD05695E8}">
      <dsp:nvSpPr>
        <dsp:cNvPr id="0" name=""/>
        <dsp:cNvSpPr/>
      </dsp:nvSpPr>
      <dsp:spPr>
        <a:xfrm>
          <a:off x="5562940" y="2035273"/>
          <a:ext cx="1313947" cy="123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Using models for prediction</a:t>
          </a:r>
          <a:endParaRPr lang="en-US" sz="1400" kern="1200" dirty="0"/>
        </a:p>
      </dsp:txBody>
      <dsp:txXfrm>
        <a:off x="5623104" y="2095437"/>
        <a:ext cx="1193619" cy="1112142"/>
      </dsp:txXfrm>
    </dsp:sp>
    <dsp:sp modelId="{F1D7146C-27B4-48B5-9B71-2F9CCD57DAC1}">
      <dsp:nvSpPr>
        <dsp:cNvPr id="0" name=""/>
        <dsp:cNvSpPr/>
      </dsp:nvSpPr>
      <dsp:spPr>
        <a:xfrm>
          <a:off x="7073402" y="1990056"/>
          <a:ext cx="1417020" cy="12324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Model Evaluation</a:t>
          </a:r>
          <a:endParaRPr lang="en-US" sz="1400" kern="1200" dirty="0"/>
        </a:p>
      </dsp:txBody>
      <dsp:txXfrm>
        <a:off x="7133566" y="2050220"/>
        <a:ext cx="1296692" cy="1112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AB58229-4DAE-4479-8E3B-DC0AF86365F1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EDB0673-0C87-43F9-9B4D-1B1ED4C3CAE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5" Type="http://schemas.openxmlformats.org/officeDocument/2006/relationships/image" Target="../media/image3.png"/><Relationship Id="rId4" Type="http://schemas.openxmlformats.org/officeDocument/2006/relationships/image" Target="../media/image2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Life insurance risk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Prepared by:</a:t>
            </a:r>
          </a:p>
          <a:p>
            <a:r>
              <a:rPr lang="en-US" dirty="0" smtClean="0"/>
              <a:t>Natasha Rana</a:t>
            </a:r>
          </a:p>
          <a:p>
            <a:r>
              <a:rPr lang="en-US" dirty="0" smtClean="0"/>
              <a:t>CDF(Batch July 2020)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984"/>
            <a:ext cx="7315200" cy="3736784"/>
          </a:xfrm>
          <a:prstGeom prst="rect">
            <a:avLst/>
          </a:prstGeom>
        </p:spPr>
      </p:pic>
      <p:pic>
        <p:nvPicPr>
          <p:cNvPr id="5" name="ML(slide1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8600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164" y="152400"/>
            <a:ext cx="74676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Preprocessing(cont.)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32466"/>
            <a:ext cx="8610600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81000" y="6096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Target variable(Response) before conversion contains 8 risk classes. Risk class 8 contains maximum number of  responses.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8382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Converting target variable with multiple classes(1 to 8) to binary/two class(0 or 1).</a:t>
            </a:r>
          </a:p>
          <a:p>
            <a:pPr algn="ctr"/>
            <a:endParaRPr lang="en-US" dirty="0"/>
          </a:p>
        </p:txBody>
      </p:sp>
      <p:pic>
        <p:nvPicPr>
          <p:cNvPr id="3" name="MLslide-10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61506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7467600" cy="865909"/>
          </a:xfrm>
        </p:spPr>
        <p:txBody>
          <a:bodyPr/>
          <a:lstStyle/>
          <a:p>
            <a:pPr algn="ctr"/>
            <a:r>
              <a:rPr lang="en-US" dirty="0"/>
              <a:t>Data Preprocessing(cont.)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600200"/>
            <a:ext cx="6477000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55626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conversion , the target variable contains two classes:</a:t>
            </a:r>
          </a:p>
          <a:p>
            <a:pPr algn="ctr"/>
            <a:r>
              <a:rPr lang="en-US" b="1" dirty="0"/>
              <a:t>'Standard risk class': 1, </a:t>
            </a:r>
            <a:r>
              <a:rPr lang="en-US" b="1" dirty="0" smtClean="0"/>
              <a:t> </a:t>
            </a:r>
          </a:p>
          <a:p>
            <a:pPr algn="ctr"/>
            <a:r>
              <a:rPr lang="en-US" b="1" dirty="0" smtClean="0"/>
              <a:t> 'Non-Standard </a:t>
            </a:r>
            <a:r>
              <a:rPr lang="en-US" b="1" dirty="0"/>
              <a:t>risk class': 0</a:t>
            </a:r>
            <a:r>
              <a:rPr lang="en-US" b="1" dirty="0" smtClean="0"/>
              <a:t>.</a:t>
            </a:r>
            <a:endParaRPr lang="en-US" dirty="0" smtClean="0"/>
          </a:p>
        </p:txBody>
      </p:sp>
      <p:pic>
        <p:nvPicPr>
          <p:cNvPr id="3" name="MLslide-1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7247" y="5907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3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865909"/>
          </a:xfrm>
        </p:spPr>
        <p:txBody>
          <a:bodyPr/>
          <a:lstStyle/>
          <a:p>
            <a:pPr algn="ctr"/>
            <a:r>
              <a:rPr lang="en-US" dirty="0"/>
              <a:t>Data </a:t>
            </a:r>
            <a:r>
              <a:rPr lang="en-US" dirty="0" smtClean="0"/>
              <a:t>Preprocessing(cont.)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371600"/>
            <a:ext cx="8763000" cy="4405745"/>
          </a:xfrm>
        </p:spPr>
        <p:txBody>
          <a:bodyPr>
            <a:norm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he </a:t>
            </a:r>
            <a:r>
              <a:rPr lang="en-US" b="1" dirty="0"/>
              <a:t>target variable </a:t>
            </a:r>
            <a:r>
              <a:rPr lang="en-US" b="1" dirty="0" smtClean="0"/>
              <a:t>now contains </a:t>
            </a:r>
            <a:r>
              <a:rPr lang="en-US" b="1" dirty="0"/>
              <a:t>two class of customers,</a:t>
            </a:r>
            <a:r>
              <a:rPr lang="en-US" dirty="0"/>
              <a:t> where:</a:t>
            </a:r>
          </a:p>
          <a:p>
            <a:pPr lvl="1"/>
            <a:r>
              <a:rPr lang="en-US" b="1" dirty="0"/>
              <a:t>1</a:t>
            </a:r>
            <a:r>
              <a:rPr lang="en-US" dirty="0"/>
              <a:t> will indicate the </a:t>
            </a:r>
            <a:r>
              <a:rPr lang="en-US" b="1" dirty="0"/>
              <a:t>customer's life insurance policy</a:t>
            </a:r>
            <a:r>
              <a:rPr lang="en-US" dirty="0"/>
              <a:t> belongs to the </a:t>
            </a:r>
            <a:r>
              <a:rPr lang="en-US" b="1" dirty="0"/>
              <a:t>Standard risk class.</a:t>
            </a:r>
            <a:endParaRPr lang="en-US" dirty="0"/>
          </a:p>
          <a:p>
            <a:pPr lvl="1"/>
            <a:r>
              <a:rPr lang="en-US" b="1" dirty="0"/>
              <a:t>0</a:t>
            </a:r>
            <a:r>
              <a:rPr lang="en-US" dirty="0"/>
              <a:t> will indicate the </a:t>
            </a:r>
            <a:r>
              <a:rPr lang="en-US" b="1" dirty="0"/>
              <a:t>customer's life insurance policy</a:t>
            </a:r>
            <a:r>
              <a:rPr lang="en-US" dirty="0"/>
              <a:t> belongs to the </a:t>
            </a:r>
            <a:r>
              <a:rPr lang="en-US" b="1" dirty="0"/>
              <a:t>Non-Standard risk </a:t>
            </a:r>
            <a:r>
              <a:rPr lang="en-US" b="1" dirty="0" smtClean="0"/>
              <a:t>class.</a:t>
            </a:r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new problem statement</a:t>
            </a:r>
            <a:r>
              <a:rPr lang="en-US" dirty="0"/>
              <a:t> would be:</a:t>
            </a:r>
          </a:p>
          <a:p>
            <a:r>
              <a:rPr lang="en-US" b="1" dirty="0"/>
              <a:t>Based on the attributes of customers, will the life insurance policy belong to the Standard risk class or not i.e</a:t>
            </a:r>
            <a:r>
              <a:rPr lang="en-US" b="1" dirty="0" smtClean="0"/>
              <a:t>., yes(1</a:t>
            </a:r>
            <a:r>
              <a:rPr lang="en-US" b="1" dirty="0"/>
              <a:t>) or no(0).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ML_slide-12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467600" cy="1143000"/>
          </a:xfrm>
        </p:spPr>
        <p:txBody>
          <a:bodyPr/>
          <a:lstStyle/>
          <a:p>
            <a:pPr algn="ctr"/>
            <a:r>
              <a:rPr lang="en-US" dirty="0" smtClean="0"/>
              <a:t>Post Profiling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37264123"/>
              </p:ext>
            </p:extLst>
          </p:nvPr>
        </p:nvGraphicFramePr>
        <p:xfrm>
          <a:off x="228600" y="1447800"/>
          <a:ext cx="8458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ML_slide-13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724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Features and the Target </a:t>
            </a:r>
            <a:r>
              <a:rPr lang="en-US" dirty="0"/>
              <a:t>V</a:t>
            </a:r>
            <a:r>
              <a:rPr lang="en-US" dirty="0" smtClean="0"/>
              <a:t>ariable of the Dataset.</a:t>
            </a:r>
            <a:endParaRPr lang="en-US" dirty="0"/>
          </a:p>
        </p:txBody>
      </p:sp>
      <p:pic>
        <p:nvPicPr>
          <p:cNvPr id="4" name="ML_slide-14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24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9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/>
          <a:lstStyle/>
          <a:p>
            <a:pPr algn="ctr"/>
            <a:r>
              <a:rPr lang="en-US" dirty="0" smtClean="0"/>
              <a:t>Distribution of Responses as per age-group of the applicants.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6" y="1219200"/>
            <a:ext cx="8194964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2400" y="4953000"/>
            <a:ext cx="86106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b="1" dirty="0"/>
              <a:t>Majority of </a:t>
            </a:r>
            <a:r>
              <a:rPr lang="en-US" sz="1600" b="1" dirty="0" smtClean="0"/>
              <a:t>middle and old-aged applicants</a:t>
            </a:r>
            <a:r>
              <a:rPr lang="en-US" sz="1600" dirty="0"/>
              <a:t> have  been </a:t>
            </a:r>
            <a:r>
              <a:rPr lang="en-US" sz="1600" b="1" dirty="0"/>
              <a:t>offered </a:t>
            </a:r>
            <a:r>
              <a:rPr lang="en-US" sz="1600" b="1" dirty="0" smtClean="0"/>
              <a:t>non-standard terms, so they might have to pay higher premiums.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b="1" dirty="0"/>
              <a:t>Y</a:t>
            </a:r>
            <a:r>
              <a:rPr lang="en-US" sz="1600" b="1" dirty="0" smtClean="0"/>
              <a:t>oung </a:t>
            </a:r>
            <a:r>
              <a:rPr lang="en-US" sz="1600" b="1" dirty="0"/>
              <a:t>applicants</a:t>
            </a:r>
            <a:r>
              <a:rPr lang="en-US" sz="1600" dirty="0"/>
              <a:t> are </a:t>
            </a:r>
            <a:r>
              <a:rPr lang="en-US" sz="1600" b="1" dirty="0"/>
              <a:t>almost equally offered standard as well as </a:t>
            </a:r>
            <a:r>
              <a:rPr lang="en-US" sz="1600" b="1" dirty="0" smtClean="0"/>
              <a:t>non-standard terms, so: Young applicants</a:t>
            </a:r>
            <a:r>
              <a:rPr lang="en-US" sz="1600" dirty="0"/>
              <a:t>(</a:t>
            </a:r>
            <a:r>
              <a:rPr lang="en-US" sz="1600" b="1" dirty="0" smtClean="0"/>
              <a:t>fit </a:t>
            </a:r>
            <a:r>
              <a:rPr lang="en-US" sz="1600" b="1" dirty="0"/>
              <a:t>and have no major </a:t>
            </a:r>
            <a:r>
              <a:rPr lang="en-US" sz="1600" b="1" dirty="0" smtClean="0"/>
              <a:t>disease)</a:t>
            </a:r>
            <a:r>
              <a:rPr lang="en-US" sz="1600" dirty="0"/>
              <a:t> </a:t>
            </a:r>
            <a:r>
              <a:rPr lang="en-US" sz="1600" dirty="0" smtClean="0"/>
              <a:t>-</a:t>
            </a:r>
            <a:r>
              <a:rPr lang="en-US" sz="1600" dirty="0"/>
              <a:t> </a:t>
            </a:r>
            <a:r>
              <a:rPr lang="en-US" sz="1600" b="1" dirty="0"/>
              <a:t>lower premiums than </a:t>
            </a:r>
            <a:r>
              <a:rPr lang="en-US" sz="1600" b="1" dirty="0" smtClean="0"/>
              <a:t>standard.</a:t>
            </a:r>
            <a:endParaRPr lang="en-US" sz="16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b="1" dirty="0" smtClean="0"/>
              <a:t>Young applicants</a:t>
            </a:r>
            <a:r>
              <a:rPr lang="en-US" sz="1600" dirty="0"/>
              <a:t>(</a:t>
            </a:r>
            <a:r>
              <a:rPr lang="en-US" sz="1600" b="1" dirty="0" smtClean="0"/>
              <a:t>fit </a:t>
            </a:r>
            <a:r>
              <a:rPr lang="en-US" sz="1600" b="1" dirty="0"/>
              <a:t>but have </a:t>
            </a:r>
            <a:r>
              <a:rPr lang="en-US" sz="1600" b="1" dirty="0" smtClean="0"/>
              <a:t>ill-habits: drugs</a:t>
            </a:r>
            <a:r>
              <a:rPr lang="en-US" sz="1600" b="1" dirty="0"/>
              <a:t>, smoking, </a:t>
            </a:r>
            <a:r>
              <a:rPr lang="en-US" sz="1600" b="1" dirty="0" smtClean="0"/>
              <a:t>drinking)</a:t>
            </a:r>
            <a:r>
              <a:rPr lang="en-US" sz="1600" dirty="0"/>
              <a:t> </a:t>
            </a:r>
            <a:r>
              <a:rPr lang="en-US" sz="1600" dirty="0" smtClean="0"/>
              <a:t>-</a:t>
            </a:r>
            <a:r>
              <a:rPr lang="en-US" sz="1600" dirty="0"/>
              <a:t> </a:t>
            </a:r>
            <a:r>
              <a:rPr lang="en-US" sz="1600" b="1" dirty="0"/>
              <a:t>higher premiums than standard.</a:t>
            </a:r>
            <a:endParaRPr lang="en-US" sz="1600" dirty="0"/>
          </a:p>
          <a:p>
            <a:pPr marL="285750" indent="-285750">
              <a:buFont typeface="Wingdings" pitchFamily="2" charset="2"/>
              <a:buChar char="ü"/>
            </a:pPr>
            <a:endParaRPr lang="en-US" sz="1600" b="1" dirty="0" smtClean="0"/>
          </a:p>
          <a:p>
            <a:endParaRPr lang="en-US" dirty="0"/>
          </a:p>
        </p:txBody>
      </p:sp>
      <p:pic>
        <p:nvPicPr>
          <p:cNvPr id="3" name="ML_slide-15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0" y="58177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8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4676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Distribution of Responses as per </a:t>
            </a:r>
            <a:r>
              <a:rPr lang="en-US" dirty="0" smtClean="0"/>
              <a:t>weight-group </a:t>
            </a:r>
            <a:r>
              <a:rPr lang="en-US" dirty="0"/>
              <a:t>of the applicants.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990600"/>
            <a:ext cx="8652602" cy="3851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0891" y="4876800"/>
            <a:ext cx="8562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Majority of applicants who are fit</a:t>
            </a:r>
            <a:r>
              <a:rPr lang="en-US" dirty="0"/>
              <a:t> have </a:t>
            </a:r>
            <a:r>
              <a:rPr lang="en-US" dirty="0" smtClean="0"/>
              <a:t>been</a:t>
            </a:r>
            <a:r>
              <a:rPr lang="en-US" dirty="0"/>
              <a:t> </a:t>
            </a:r>
            <a:r>
              <a:rPr lang="en-US" b="1" dirty="0"/>
              <a:t>offered </a:t>
            </a:r>
            <a:r>
              <a:rPr lang="en-US" b="1" dirty="0" smtClean="0"/>
              <a:t>non-standard terms</a:t>
            </a:r>
            <a:r>
              <a:rPr lang="en-US" b="1" dirty="0"/>
              <a:t>:</a:t>
            </a:r>
            <a:r>
              <a:rPr lang="en-US" dirty="0" smtClean="0"/>
              <a:t> paying </a:t>
            </a:r>
            <a:r>
              <a:rPr lang="en-US" b="1" dirty="0" smtClean="0"/>
              <a:t>lower premium</a:t>
            </a:r>
            <a:r>
              <a:rPr lang="en-US" dirty="0" smtClean="0"/>
              <a:t>, due </a:t>
            </a:r>
            <a:r>
              <a:rPr lang="en-US" dirty="0"/>
              <a:t>to </a:t>
            </a:r>
            <a:r>
              <a:rPr lang="en-US" b="1" dirty="0"/>
              <a:t>excellent health conditions</a:t>
            </a:r>
            <a:r>
              <a:rPr lang="en-US" dirty="0"/>
              <a:t> </a:t>
            </a:r>
            <a:r>
              <a:rPr lang="en-US" b="1" dirty="0" smtClean="0"/>
              <a:t>.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 smtClean="0"/>
              <a:t>Majority </a:t>
            </a:r>
            <a:r>
              <a:rPr lang="en-US" b="1" dirty="0"/>
              <a:t>of applicants who are fat</a:t>
            </a:r>
            <a:r>
              <a:rPr lang="en-US" dirty="0"/>
              <a:t> have </a:t>
            </a:r>
            <a:r>
              <a:rPr lang="en-US" dirty="0" smtClean="0"/>
              <a:t>been</a:t>
            </a:r>
            <a:r>
              <a:rPr lang="en-US" dirty="0"/>
              <a:t> </a:t>
            </a:r>
            <a:r>
              <a:rPr lang="en-US" b="1" dirty="0"/>
              <a:t>offered </a:t>
            </a:r>
            <a:r>
              <a:rPr lang="en-US" b="1" dirty="0" smtClean="0"/>
              <a:t>non- standard terms: </a:t>
            </a:r>
            <a:r>
              <a:rPr lang="en-US" dirty="0" smtClean="0"/>
              <a:t>paying </a:t>
            </a:r>
            <a:r>
              <a:rPr lang="en-US" b="1" dirty="0"/>
              <a:t>higher </a:t>
            </a:r>
            <a:r>
              <a:rPr lang="en-US" b="1" dirty="0" smtClean="0"/>
              <a:t>premiums</a:t>
            </a:r>
            <a:r>
              <a:rPr lang="en-US" dirty="0" smtClean="0"/>
              <a:t>, due </a:t>
            </a:r>
            <a:r>
              <a:rPr lang="en-US" dirty="0"/>
              <a:t>to the </a:t>
            </a:r>
            <a:r>
              <a:rPr lang="en-US" b="1" dirty="0"/>
              <a:t>increased risk of health </a:t>
            </a:r>
            <a:r>
              <a:rPr lang="en-US" b="1" dirty="0" smtClean="0"/>
              <a:t>diseases </a:t>
            </a:r>
            <a:r>
              <a:rPr lang="en-US" b="1" dirty="0"/>
              <a:t>associated with </a:t>
            </a:r>
            <a:r>
              <a:rPr lang="en-US" b="1" dirty="0" smtClean="0"/>
              <a:t>obesity.</a:t>
            </a:r>
            <a:r>
              <a:rPr lang="en-US" dirty="0"/>
              <a:t> </a:t>
            </a:r>
            <a:r>
              <a:rPr lang="en-US" dirty="0" smtClean="0"/>
              <a:t>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 smtClean="0"/>
              <a:t>Applicants </a:t>
            </a:r>
            <a:r>
              <a:rPr lang="en-US" b="1" dirty="0"/>
              <a:t>who are thin</a:t>
            </a:r>
            <a:r>
              <a:rPr lang="en-US" dirty="0"/>
              <a:t> are </a:t>
            </a:r>
            <a:r>
              <a:rPr lang="en-US" b="1" dirty="0"/>
              <a:t>offered </a:t>
            </a:r>
            <a:r>
              <a:rPr lang="en-US" b="1" dirty="0" smtClean="0"/>
              <a:t>standard </a:t>
            </a:r>
            <a:r>
              <a:rPr lang="en-US" b="1" dirty="0"/>
              <a:t>terms more as compared to non-standard terms.</a:t>
            </a:r>
            <a:endParaRPr lang="en-US" dirty="0"/>
          </a:p>
          <a:p>
            <a:endParaRPr lang="en-US" dirty="0"/>
          </a:p>
        </p:txBody>
      </p:sp>
      <p:pic>
        <p:nvPicPr>
          <p:cNvPr id="3" name="ML_slide-16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0" y="60309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4676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Distribution of Responses as per </a:t>
            </a:r>
            <a:r>
              <a:rPr lang="en-US" dirty="0" err="1" smtClean="0"/>
              <a:t>bmi</a:t>
            </a:r>
            <a:r>
              <a:rPr lang="en-US" dirty="0" smtClean="0"/>
              <a:t>-group </a:t>
            </a:r>
            <a:r>
              <a:rPr lang="en-US" dirty="0"/>
              <a:t>of the applicants.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8382000" cy="3987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7224" y="49530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Majority of applicants </a:t>
            </a:r>
            <a:r>
              <a:rPr lang="en-US" b="1" dirty="0" smtClean="0"/>
              <a:t>having </a:t>
            </a:r>
            <a:r>
              <a:rPr lang="en-US" b="1" dirty="0"/>
              <a:t> ideal BMI</a:t>
            </a:r>
            <a:r>
              <a:rPr lang="en-US" dirty="0"/>
              <a:t> </a:t>
            </a:r>
            <a:r>
              <a:rPr lang="en-US" dirty="0" smtClean="0"/>
              <a:t> have</a:t>
            </a:r>
            <a:r>
              <a:rPr lang="en-US" dirty="0"/>
              <a:t> been </a:t>
            </a:r>
            <a:r>
              <a:rPr lang="en-US" b="1" dirty="0"/>
              <a:t>offered non-standard terms:</a:t>
            </a:r>
            <a:r>
              <a:rPr lang="en-US" dirty="0"/>
              <a:t> paying </a:t>
            </a:r>
            <a:r>
              <a:rPr lang="en-US" b="1" dirty="0"/>
              <a:t>lower </a:t>
            </a:r>
            <a:r>
              <a:rPr lang="en-US" b="1" dirty="0" smtClean="0"/>
              <a:t>premium.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Majority of applicants having </a:t>
            </a:r>
            <a:r>
              <a:rPr lang="en-US" b="1" dirty="0" smtClean="0"/>
              <a:t>high BMI</a:t>
            </a:r>
            <a:r>
              <a:rPr lang="en-US" dirty="0"/>
              <a:t> have been </a:t>
            </a:r>
            <a:r>
              <a:rPr lang="en-US" b="1" dirty="0"/>
              <a:t>offered non- standard terms: </a:t>
            </a:r>
            <a:r>
              <a:rPr lang="en-US" dirty="0"/>
              <a:t>paying </a:t>
            </a:r>
            <a:r>
              <a:rPr lang="en-US" b="1" dirty="0"/>
              <a:t>higher </a:t>
            </a:r>
            <a:r>
              <a:rPr lang="en-US" b="1" dirty="0" smtClean="0"/>
              <a:t>premiums.</a:t>
            </a:r>
            <a:r>
              <a:rPr lang="en-US" dirty="0"/>
              <a:t> 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Applicants having </a:t>
            </a:r>
            <a:r>
              <a:rPr lang="en-US" b="1" dirty="0" smtClean="0"/>
              <a:t>low BMI </a:t>
            </a:r>
            <a:r>
              <a:rPr lang="en-US" dirty="0" smtClean="0"/>
              <a:t>are</a:t>
            </a:r>
            <a:r>
              <a:rPr lang="en-US" dirty="0"/>
              <a:t> </a:t>
            </a:r>
            <a:r>
              <a:rPr lang="en-US" b="1" dirty="0"/>
              <a:t>offered standard terms more as compared to non-standard terms.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ML_slide-17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7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467600" cy="685800"/>
          </a:xfrm>
        </p:spPr>
        <p:txBody>
          <a:bodyPr/>
          <a:lstStyle/>
          <a:p>
            <a:pPr algn="ctr"/>
            <a:r>
              <a:rPr lang="en-US" dirty="0" smtClean="0"/>
              <a:t>Analyzing Target Variable(Response)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79248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2400" y="4447309"/>
            <a:ext cx="883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Here, we can see that our </a:t>
            </a:r>
            <a:r>
              <a:rPr lang="en-US" b="1" dirty="0"/>
              <a:t>target variable(Response) is imbalanced.</a:t>
            </a:r>
            <a:r>
              <a:rPr lang="en-US" dirty="0"/>
              <a:t> This means that the </a:t>
            </a:r>
            <a:r>
              <a:rPr lang="en-US" b="1" dirty="0"/>
              <a:t>percentage of people belonging to each risk class are not </a:t>
            </a:r>
            <a:r>
              <a:rPr lang="en-US" b="1" dirty="0" smtClean="0"/>
              <a:t>equal.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This </a:t>
            </a:r>
            <a:r>
              <a:rPr lang="en-US" dirty="0"/>
              <a:t>indicates that we have an </a:t>
            </a:r>
            <a:r>
              <a:rPr lang="en-US" b="1" dirty="0"/>
              <a:t>imbalanced dataset,</a:t>
            </a:r>
            <a:r>
              <a:rPr lang="en-US" dirty="0"/>
              <a:t> so </a:t>
            </a:r>
            <a:r>
              <a:rPr lang="en-US" b="1" dirty="0"/>
              <a:t>accuracy of the model</a:t>
            </a:r>
            <a:r>
              <a:rPr lang="en-US" dirty="0"/>
              <a:t> will </a:t>
            </a:r>
            <a:r>
              <a:rPr lang="en-US" b="1" dirty="0"/>
              <a:t>not determine the success of the </a:t>
            </a:r>
            <a:r>
              <a:rPr lang="en-US" b="1" dirty="0" smtClean="0"/>
              <a:t>model.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In </a:t>
            </a:r>
            <a:r>
              <a:rPr lang="en-US" dirty="0"/>
              <a:t>case of </a:t>
            </a:r>
            <a:r>
              <a:rPr lang="en-US" b="1" dirty="0"/>
              <a:t>imbalanced dataset,</a:t>
            </a:r>
            <a:r>
              <a:rPr lang="en-US" dirty="0"/>
              <a:t> we rely on </a:t>
            </a:r>
            <a:r>
              <a:rPr lang="en-US" b="1" dirty="0"/>
              <a:t>F1 score, Precision score, Recall score more than</a:t>
            </a:r>
            <a:r>
              <a:rPr lang="en-US" dirty="0"/>
              <a:t> mere </a:t>
            </a:r>
            <a:r>
              <a:rPr lang="en-US" b="1" dirty="0"/>
              <a:t>accuracy of the model.</a:t>
            </a:r>
            <a:endParaRPr lang="en-US" dirty="0"/>
          </a:p>
          <a:p>
            <a:endParaRPr lang="en-US" dirty="0"/>
          </a:p>
        </p:txBody>
      </p:sp>
      <p:pic>
        <p:nvPicPr>
          <p:cNvPr id="3" name="ML_slide-18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Machine Learning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three Feature Selection Approaches</a:t>
            </a:r>
          </a:p>
          <a:p>
            <a:endParaRPr lang="en-US" dirty="0"/>
          </a:p>
        </p:txBody>
      </p:sp>
      <p:pic>
        <p:nvPicPr>
          <p:cNvPr id="4" name="ML_slide-19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2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686800" cy="914400"/>
          </a:xfrm>
        </p:spPr>
        <p:txBody>
          <a:bodyPr/>
          <a:lstStyle/>
          <a:p>
            <a:pPr algn="ctr"/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2057400"/>
            <a:ext cx="8458200" cy="3886200"/>
          </a:xfrm>
        </p:spPr>
        <p:txBody>
          <a:bodyPr>
            <a:normAutofit/>
          </a:bodyPr>
          <a:lstStyle/>
          <a:p>
            <a:r>
              <a:rPr lang="en-US" b="1" dirty="0"/>
              <a:t>Life insurance companies</a:t>
            </a:r>
            <a:r>
              <a:rPr lang="en-US" dirty="0"/>
              <a:t> provide life insurance to their customers by </a:t>
            </a:r>
            <a:r>
              <a:rPr lang="en-US" b="1" dirty="0"/>
              <a:t>calculating and assigning a risk class to each individual.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/>
              <a:t>the </a:t>
            </a:r>
            <a:r>
              <a:rPr lang="en-US" b="1" dirty="0"/>
              <a:t>risk class</a:t>
            </a:r>
            <a:r>
              <a:rPr lang="en-US" dirty="0"/>
              <a:t> is </a:t>
            </a:r>
            <a:r>
              <a:rPr lang="en-US" b="1" dirty="0"/>
              <a:t>identified by the company,</a:t>
            </a:r>
            <a:r>
              <a:rPr lang="en-US" dirty="0"/>
              <a:t> it </a:t>
            </a:r>
            <a:r>
              <a:rPr lang="en-US" b="1" dirty="0"/>
              <a:t>quotes</a:t>
            </a:r>
            <a:r>
              <a:rPr lang="en-US" dirty="0"/>
              <a:t> the </a:t>
            </a:r>
            <a:r>
              <a:rPr lang="en-US" b="1" dirty="0"/>
              <a:t>actual cost of the policy</a:t>
            </a:r>
            <a:r>
              <a:rPr lang="en-US" dirty="0"/>
              <a:t> and </a:t>
            </a:r>
            <a:r>
              <a:rPr lang="en-US" b="1" dirty="0"/>
              <a:t>premium amount</a:t>
            </a:r>
            <a:r>
              <a:rPr lang="en-US" dirty="0"/>
              <a:t> </a:t>
            </a:r>
            <a:r>
              <a:rPr lang="en-US" dirty="0" smtClean="0"/>
              <a:t>that is to </a:t>
            </a:r>
            <a:r>
              <a:rPr lang="en-US" dirty="0"/>
              <a:t>be </a:t>
            </a:r>
            <a:r>
              <a:rPr lang="en-US" b="1" dirty="0"/>
              <a:t>paid by the policyholder</a:t>
            </a:r>
            <a:r>
              <a:rPr lang="en-US" dirty="0"/>
              <a:t> at </a:t>
            </a:r>
            <a:r>
              <a:rPr lang="en-US" b="1" dirty="0"/>
              <a:t>regular intervals</a:t>
            </a:r>
            <a:r>
              <a:rPr lang="en-US" b="1" dirty="0" smtClean="0"/>
              <a:t>.</a:t>
            </a:r>
            <a:endParaRPr lang="en-US" dirty="0"/>
          </a:p>
        </p:txBody>
      </p:sp>
      <p:pic>
        <p:nvPicPr>
          <p:cNvPr id="5" name="ML(slide 2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76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467600" cy="1143000"/>
          </a:xfrm>
        </p:spPr>
        <p:txBody>
          <a:bodyPr/>
          <a:lstStyle/>
          <a:p>
            <a:pPr algn="ctr"/>
            <a:r>
              <a:rPr lang="en-US" dirty="0" smtClean="0"/>
              <a:t>Basic Framework of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88816479"/>
              </p:ext>
            </p:extLst>
          </p:nvPr>
        </p:nvGraphicFramePr>
        <p:xfrm>
          <a:off x="152400" y="1447800"/>
          <a:ext cx="8839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ML_slide-20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438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7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111283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Approach 1: Feature Selection using </a:t>
            </a:r>
            <a:r>
              <a:rPr lang="en-US" b="1" dirty="0" smtClean="0"/>
              <a:t>Pearson’s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This technique will give us a list of </a:t>
            </a:r>
            <a:r>
              <a:rPr lang="en-US" b="1" dirty="0"/>
              <a:t>highly correlated independent features based on the threshold.</a:t>
            </a:r>
            <a:r>
              <a:rPr lang="en-US" dirty="0"/>
              <a:t> We can later </a:t>
            </a:r>
            <a:r>
              <a:rPr lang="en-US" b="1" dirty="0"/>
              <a:t>remove highly correlated features as they are serving the same purpose.</a:t>
            </a:r>
            <a:endParaRPr lang="en-US" dirty="0"/>
          </a:p>
          <a:p>
            <a:r>
              <a:rPr lang="en-US" b="1" dirty="0" smtClean="0"/>
              <a:t>Threshold</a:t>
            </a:r>
            <a:r>
              <a:rPr lang="en-US" dirty="0" smtClean="0"/>
              <a:t> is set at </a:t>
            </a:r>
            <a:r>
              <a:rPr lang="en-US" b="1" dirty="0" smtClean="0"/>
              <a:t>0.9</a:t>
            </a:r>
            <a:r>
              <a:rPr lang="en-US" dirty="0" smtClean="0"/>
              <a:t>, which means that </a:t>
            </a:r>
            <a:r>
              <a:rPr lang="en-US" b="1" dirty="0" smtClean="0"/>
              <a:t>features having correlation above 0.9 </a:t>
            </a:r>
            <a:r>
              <a:rPr lang="en-US" dirty="0" smtClean="0"/>
              <a:t>will be </a:t>
            </a:r>
            <a:r>
              <a:rPr lang="en-US" b="1" dirty="0" smtClean="0"/>
              <a:t>dropped before building the model.</a:t>
            </a:r>
          </a:p>
          <a:p>
            <a:r>
              <a:rPr lang="en-US" dirty="0" smtClean="0"/>
              <a:t>Here, we have </a:t>
            </a:r>
            <a:r>
              <a:rPr lang="en-US" b="1" dirty="0" smtClean="0"/>
              <a:t>selected 113 features </a:t>
            </a:r>
            <a:r>
              <a:rPr lang="en-US" dirty="0" smtClean="0"/>
              <a:t>for our models.</a:t>
            </a:r>
            <a:endParaRPr lang="en-US" dirty="0"/>
          </a:p>
        </p:txBody>
      </p:sp>
      <p:pic>
        <p:nvPicPr>
          <p:cNvPr id="4" name="ML_slide-21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14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of models built with approach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86106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54864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Model5 using Random Forest Classifier without hyper parameter tuning,</a:t>
            </a:r>
            <a:r>
              <a:rPr lang="en-US" dirty="0"/>
              <a:t> is giving the </a:t>
            </a:r>
            <a:r>
              <a:rPr lang="en-US" b="1" dirty="0"/>
              <a:t>highest accuracy(82.60%) and F1 score(0.729606)</a:t>
            </a:r>
            <a:r>
              <a:rPr lang="en-US" dirty="0"/>
              <a:t> as compared to the other </a:t>
            </a:r>
            <a:r>
              <a:rPr lang="en-US" dirty="0" smtClean="0"/>
              <a:t>models.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So, </a:t>
            </a:r>
            <a:r>
              <a:rPr lang="en-US" b="1" dirty="0" smtClean="0"/>
              <a:t>Model5 is selected.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4038600"/>
            <a:ext cx="853440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ML_slide_22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38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34143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Approach 2: Feature Selection using Mutual </a:t>
            </a:r>
            <a:r>
              <a:rPr lang="en-US" b="1" dirty="0" smtClean="0"/>
              <a:t>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This technique is used when we have a </a:t>
            </a:r>
            <a:r>
              <a:rPr lang="en-US" b="1" dirty="0"/>
              <a:t>discrete target variable</a:t>
            </a:r>
            <a:r>
              <a:rPr lang="en-US" dirty="0"/>
              <a:t> having </a:t>
            </a:r>
            <a:r>
              <a:rPr lang="en-US" b="1" dirty="0"/>
              <a:t>different classes or categories.</a:t>
            </a:r>
            <a:endParaRPr lang="en-US" dirty="0"/>
          </a:p>
          <a:p>
            <a:r>
              <a:rPr lang="en-US" b="1" dirty="0"/>
              <a:t>Mutual information (MI) between two random variables is a non-negative value,</a:t>
            </a:r>
            <a:r>
              <a:rPr lang="en-US" dirty="0"/>
              <a:t> which </a:t>
            </a:r>
            <a:r>
              <a:rPr lang="en-US" b="1" dirty="0"/>
              <a:t>measures the dependency between the variables.</a:t>
            </a:r>
            <a:r>
              <a:rPr lang="en-US" dirty="0"/>
              <a:t> It is </a:t>
            </a:r>
            <a:r>
              <a:rPr lang="en-US" b="1" dirty="0"/>
              <a:t>equal to zero if and only if two random variables are independent, and higher values mean higher dependency.</a:t>
            </a:r>
            <a:endParaRPr lang="en-US" dirty="0"/>
          </a:p>
          <a:p>
            <a:r>
              <a:rPr lang="en-US" dirty="0"/>
              <a:t>Here, we </a:t>
            </a:r>
            <a:r>
              <a:rPr lang="en-US" dirty="0" smtClean="0"/>
              <a:t>have</a:t>
            </a:r>
            <a:r>
              <a:rPr lang="en-US" dirty="0"/>
              <a:t> </a:t>
            </a:r>
            <a:r>
              <a:rPr lang="en-US" b="1" dirty="0" smtClean="0"/>
              <a:t>selected</a:t>
            </a:r>
            <a:r>
              <a:rPr lang="en-US" dirty="0"/>
              <a:t> </a:t>
            </a:r>
            <a:r>
              <a:rPr lang="en-US" b="1" dirty="0" smtClean="0"/>
              <a:t>top 50</a:t>
            </a:r>
            <a:r>
              <a:rPr lang="en-US" b="1" dirty="0"/>
              <a:t> features</a:t>
            </a:r>
            <a:r>
              <a:rPr lang="en-US" dirty="0"/>
              <a:t> which have </a:t>
            </a:r>
            <a:r>
              <a:rPr lang="en-US" b="1" dirty="0"/>
              <a:t>higher dependencies.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ML_slide_23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2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of models built with approach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8610600" cy="368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54102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Model7 using Random Forest Classifier with RandomizedSearchCV,</a:t>
            </a:r>
            <a:r>
              <a:rPr lang="en-US" dirty="0"/>
              <a:t> is giving the </a:t>
            </a:r>
            <a:r>
              <a:rPr lang="en-US" b="1" dirty="0"/>
              <a:t>highest accuracy(82.63%) and F1 score(0.732971)</a:t>
            </a:r>
            <a:r>
              <a:rPr lang="en-US" dirty="0"/>
              <a:t> as compared to the other </a:t>
            </a:r>
            <a:r>
              <a:rPr lang="en-US" dirty="0" smtClean="0"/>
              <a:t>models.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So, </a:t>
            </a:r>
            <a:r>
              <a:rPr lang="en-US" b="1" dirty="0"/>
              <a:t>Model7 </a:t>
            </a:r>
            <a:r>
              <a:rPr lang="en-US" b="1" dirty="0" smtClean="0"/>
              <a:t>is selected.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0891" y="4807527"/>
            <a:ext cx="853440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ML_slide_24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60009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5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Approach3: Feature Selection using Feature </a:t>
            </a:r>
            <a:r>
              <a:rPr lang="en-US" b="1" dirty="0" smtClean="0"/>
              <a:t>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this technique we will use an in built feature of </a:t>
            </a:r>
            <a:r>
              <a:rPr lang="en-US" b="1" dirty="0" smtClean="0"/>
              <a:t>Random Forest Classifier </a:t>
            </a:r>
            <a:r>
              <a:rPr lang="en-US" b="1" dirty="0"/>
              <a:t>called feature_importances</a:t>
            </a:r>
            <a:r>
              <a:rPr lang="en-US" b="1" dirty="0" smtClean="0"/>
              <a:t>_.</a:t>
            </a:r>
          </a:p>
          <a:p>
            <a:r>
              <a:rPr lang="en-US" b="1" dirty="0"/>
              <a:t>feature_importances</a:t>
            </a:r>
            <a:r>
              <a:rPr lang="en-US" b="1" dirty="0" smtClean="0"/>
              <a:t>_ </a:t>
            </a:r>
            <a:r>
              <a:rPr lang="en-US" dirty="0" smtClean="0"/>
              <a:t>will give us the </a:t>
            </a:r>
            <a:r>
              <a:rPr lang="en-US" b="1" dirty="0" smtClean="0"/>
              <a:t>most important features</a:t>
            </a:r>
            <a:r>
              <a:rPr lang="en-US" dirty="0" smtClean="0"/>
              <a:t> necessary to build our model successfully.</a:t>
            </a:r>
          </a:p>
          <a:p>
            <a:r>
              <a:rPr lang="en-US" dirty="0" smtClean="0"/>
              <a:t>Here, we have </a:t>
            </a:r>
            <a:r>
              <a:rPr lang="en-US" b="1" dirty="0" smtClean="0"/>
              <a:t>selected top 20 features </a:t>
            </a:r>
            <a:r>
              <a:rPr lang="en-US" dirty="0" smtClean="0"/>
              <a:t>for our models.</a:t>
            </a:r>
            <a:endParaRPr lang="en-US" dirty="0"/>
          </a:p>
        </p:txBody>
      </p:sp>
      <p:pic>
        <p:nvPicPr>
          <p:cNvPr id="4" name="ML_slide_25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14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1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467600" cy="1143000"/>
          </a:xfrm>
        </p:spPr>
        <p:txBody>
          <a:bodyPr/>
          <a:lstStyle/>
          <a:p>
            <a:pPr algn="ctr"/>
            <a:r>
              <a:rPr lang="en-US" dirty="0"/>
              <a:t>Results of models built with approach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8610600" cy="35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28600" y="5029200"/>
            <a:ext cx="883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Model5 using Random Forest Classifier without hyper parameter tuning,</a:t>
            </a:r>
            <a:r>
              <a:rPr lang="en-US" dirty="0"/>
              <a:t> is giving the </a:t>
            </a:r>
            <a:r>
              <a:rPr lang="en-US" b="1" dirty="0"/>
              <a:t>highest accuracy(81.80%). However, Model4 using Decision Tree with GridSearchCV is giving highest F1 score(0.724919)</a:t>
            </a:r>
            <a:r>
              <a:rPr lang="en-US" dirty="0"/>
              <a:t> as compared to the other models</a:t>
            </a:r>
            <a:r>
              <a:rPr lang="en-US" dirty="0" smtClean="0"/>
              <a:t>. </a:t>
            </a: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So, </a:t>
            </a:r>
            <a:r>
              <a:rPr lang="en-US" b="1" dirty="0" smtClean="0"/>
              <a:t>Model4 is selected,</a:t>
            </a:r>
            <a:r>
              <a:rPr lang="en-US" dirty="0"/>
              <a:t> because it has a </a:t>
            </a:r>
            <a:r>
              <a:rPr lang="en-US" b="1" dirty="0"/>
              <a:t>higher F1 score as compared to Model5</a:t>
            </a:r>
            <a:r>
              <a:rPr lang="en-US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42842"/>
            <a:ext cx="8534401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ML_slide_26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1000" y="5601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8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467600" cy="808038"/>
          </a:xfrm>
        </p:spPr>
        <p:txBody>
          <a:bodyPr/>
          <a:lstStyle/>
          <a:p>
            <a:pPr algn="ctr"/>
            <a:r>
              <a:rPr lang="en-US" b="1" dirty="0"/>
              <a:t>Conclusion of </a:t>
            </a:r>
            <a:r>
              <a:rPr lang="en-US" b="1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122218"/>
            <a:ext cx="8839200" cy="57150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800" b="1" dirty="0"/>
              <a:t>Majority of middle and old-aged applicants</a:t>
            </a:r>
            <a:r>
              <a:rPr lang="en-US" sz="1800" dirty="0"/>
              <a:t> have  been </a:t>
            </a:r>
            <a:r>
              <a:rPr lang="en-US" sz="1800" b="1" dirty="0"/>
              <a:t>offered non-standard terms, so they might have to pay higher premiums.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b="1" dirty="0"/>
              <a:t>Young applicants</a:t>
            </a:r>
            <a:r>
              <a:rPr lang="en-US" sz="1800" dirty="0"/>
              <a:t> are </a:t>
            </a:r>
            <a:r>
              <a:rPr lang="en-US" sz="1800" b="1" dirty="0"/>
              <a:t>almost equally offered standard as well as non-standard terms, so: Young applicants</a:t>
            </a:r>
            <a:r>
              <a:rPr lang="en-US" sz="1800" dirty="0"/>
              <a:t>(</a:t>
            </a:r>
            <a:r>
              <a:rPr lang="en-US" sz="1800" b="1" dirty="0"/>
              <a:t>fit and have no major disease)</a:t>
            </a:r>
            <a:r>
              <a:rPr lang="en-US" sz="1800" dirty="0"/>
              <a:t> - </a:t>
            </a:r>
            <a:r>
              <a:rPr lang="en-US" sz="1800" b="1" dirty="0"/>
              <a:t>lower premiums than standard.</a:t>
            </a:r>
            <a:endParaRPr lang="en-US" sz="18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b="1" dirty="0"/>
              <a:t>Young applicants</a:t>
            </a:r>
            <a:r>
              <a:rPr lang="en-US" sz="1800" dirty="0"/>
              <a:t>(</a:t>
            </a:r>
            <a:r>
              <a:rPr lang="en-US" sz="1800" b="1" dirty="0"/>
              <a:t>fit but have ill-habits: drugs, smoking, drinking)</a:t>
            </a:r>
            <a:r>
              <a:rPr lang="en-US" sz="1800" dirty="0"/>
              <a:t> - </a:t>
            </a:r>
            <a:r>
              <a:rPr lang="en-US" sz="1800" b="1" dirty="0"/>
              <a:t>higher premiums than </a:t>
            </a:r>
            <a:r>
              <a:rPr lang="en-US" sz="1800" b="1" dirty="0" smtClean="0"/>
              <a:t>standard.</a:t>
            </a:r>
            <a:endParaRPr lang="en-US" sz="18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b="1" dirty="0" smtClean="0"/>
              <a:t>BMI</a:t>
            </a:r>
            <a:r>
              <a:rPr lang="en-US" sz="1800" dirty="0"/>
              <a:t> is a much </a:t>
            </a:r>
            <a:r>
              <a:rPr lang="en-US" sz="1800" b="1" dirty="0"/>
              <a:t>powerful predictor</a:t>
            </a:r>
            <a:r>
              <a:rPr lang="en-US" sz="1800" dirty="0"/>
              <a:t> for </a:t>
            </a:r>
            <a:r>
              <a:rPr lang="en-US" sz="1800" b="1" dirty="0"/>
              <a:t>determining</a:t>
            </a:r>
            <a:r>
              <a:rPr lang="en-US" sz="1800" dirty="0"/>
              <a:t> the </a:t>
            </a:r>
            <a:r>
              <a:rPr lang="en-US" sz="1800" b="1" dirty="0"/>
              <a:t>life insurance policy </a:t>
            </a:r>
            <a:r>
              <a:rPr lang="en-US" sz="1800" b="1" dirty="0" smtClean="0"/>
              <a:t>terms.</a:t>
            </a:r>
            <a:endParaRPr lang="en-US" sz="18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b="1" dirty="0" smtClean="0"/>
              <a:t>Majority </a:t>
            </a:r>
            <a:r>
              <a:rPr lang="en-US" sz="1800" b="1" dirty="0"/>
              <a:t>of applicants who are fit(ideal BMI</a:t>
            </a:r>
            <a:r>
              <a:rPr lang="en-US" sz="1800" dirty="0"/>
              <a:t> </a:t>
            </a:r>
            <a:r>
              <a:rPr lang="en-US" sz="1800" dirty="0" smtClean="0"/>
              <a:t>)</a:t>
            </a:r>
            <a:r>
              <a:rPr lang="en-US" sz="1800" dirty="0"/>
              <a:t> </a:t>
            </a:r>
            <a:r>
              <a:rPr lang="en-US" sz="1800" dirty="0" smtClean="0"/>
              <a:t>have been </a:t>
            </a:r>
            <a:r>
              <a:rPr lang="en-US" sz="1800" b="1" dirty="0" smtClean="0"/>
              <a:t>offered </a:t>
            </a:r>
            <a:r>
              <a:rPr lang="en-US" sz="1800" b="1" dirty="0"/>
              <a:t>non-standard terms:</a:t>
            </a:r>
            <a:r>
              <a:rPr lang="en-US" sz="1800" dirty="0"/>
              <a:t> paying </a:t>
            </a:r>
            <a:r>
              <a:rPr lang="en-US" sz="1800" b="1" dirty="0"/>
              <a:t>lower premium</a:t>
            </a:r>
            <a:r>
              <a:rPr lang="en-US" sz="1800" dirty="0"/>
              <a:t>, due to </a:t>
            </a:r>
            <a:r>
              <a:rPr lang="en-US" sz="1800" b="1" dirty="0"/>
              <a:t>excellent health conditions</a:t>
            </a:r>
            <a:r>
              <a:rPr lang="en-US" sz="1800" dirty="0"/>
              <a:t>  and they are </a:t>
            </a:r>
            <a:r>
              <a:rPr lang="en-US" sz="1800" b="1" dirty="0"/>
              <a:t>not likely to get morbid diseases in </a:t>
            </a:r>
            <a:r>
              <a:rPr lang="en-US" sz="1800" b="1" dirty="0" smtClean="0"/>
              <a:t>future.</a:t>
            </a:r>
            <a:r>
              <a:rPr lang="en-US" sz="1800" dirty="0" smtClean="0"/>
              <a:t> </a:t>
            </a:r>
            <a:r>
              <a:rPr lang="en-US" sz="1800" dirty="0"/>
              <a:t> </a:t>
            </a:r>
            <a:endParaRPr lang="en-US" sz="18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b="1" dirty="0" smtClean="0"/>
              <a:t>Majority </a:t>
            </a:r>
            <a:r>
              <a:rPr lang="en-US" sz="1800" b="1" dirty="0"/>
              <a:t>of applicants who are fat(high </a:t>
            </a:r>
            <a:r>
              <a:rPr lang="en-US" sz="1800" b="1" dirty="0" smtClean="0"/>
              <a:t>BMI</a:t>
            </a:r>
            <a:r>
              <a:rPr lang="en-US" sz="1800" dirty="0" smtClean="0"/>
              <a:t>)</a:t>
            </a:r>
            <a:r>
              <a:rPr lang="en-US" sz="1800" dirty="0"/>
              <a:t> have </a:t>
            </a:r>
            <a:r>
              <a:rPr lang="en-US" sz="1800" dirty="0" smtClean="0"/>
              <a:t>been </a:t>
            </a:r>
            <a:r>
              <a:rPr lang="en-US" sz="1800" b="1" dirty="0" smtClean="0"/>
              <a:t>offered non-standard terms: </a:t>
            </a:r>
            <a:r>
              <a:rPr lang="en-US" sz="1800" dirty="0" smtClean="0"/>
              <a:t>paying </a:t>
            </a:r>
            <a:r>
              <a:rPr lang="en-US" sz="1800" b="1" dirty="0"/>
              <a:t>higher premiums</a:t>
            </a:r>
            <a:r>
              <a:rPr lang="en-US" sz="1800" dirty="0"/>
              <a:t>, due to the </a:t>
            </a:r>
            <a:r>
              <a:rPr lang="en-US" sz="1800" b="1" dirty="0"/>
              <a:t>increased risk of health diseases associated with obesity</a:t>
            </a:r>
            <a:r>
              <a:rPr lang="en-US" sz="1800" b="1" dirty="0" smtClean="0"/>
              <a:t>.</a:t>
            </a:r>
            <a:r>
              <a:rPr lang="en-US" sz="1800" dirty="0"/>
              <a:t> </a:t>
            </a:r>
            <a:endParaRPr lang="en-US" sz="18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dirty="0" smtClean="0"/>
              <a:t>On </a:t>
            </a:r>
            <a:r>
              <a:rPr lang="en-US" sz="1800" dirty="0"/>
              <a:t>the other hand, </a:t>
            </a:r>
            <a:r>
              <a:rPr lang="en-US" sz="1800" b="1" dirty="0"/>
              <a:t>applicants who are thin(low BMI)</a:t>
            </a:r>
            <a:r>
              <a:rPr lang="en-US" sz="1800" dirty="0"/>
              <a:t> are </a:t>
            </a:r>
            <a:r>
              <a:rPr lang="en-US" sz="1800" b="1" dirty="0"/>
              <a:t>offered </a:t>
            </a:r>
            <a:r>
              <a:rPr lang="en-US" sz="1800" b="1" dirty="0" smtClean="0"/>
              <a:t>standard </a:t>
            </a:r>
            <a:r>
              <a:rPr lang="en-US" sz="1800" b="1" dirty="0"/>
              <a:t>terms more as compared to non-standard terms</a:t>
            </a:r>
            <a:r>
              <a:rPr lang="en-US" sz="1800" b="1" dirty="0" smtClean="0"/>
              <a:t>.</a:t>
            </a:r>
            <a:endParaRPr lang="en-US" sz="1800" dirty="0"/>
          </a:p>
        </p:txBody>
      </p:sp>
      <p:pic>
        <p:nvPicPr>
          <p:cNvPr id="4" name="ML_slide_27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10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417638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Conclusion</a:t>
            </a:r>
            <a:r>
              <a:rPr lang="en-US" dirty="0" smtClean="0"/>
              <a:t> </a:t>
            </a:r>
            <a:r>
              <a:rPr lang="en-US" b="1" dirty="0"/>
              <a:t>of Machine Learning </a:t>
            </a:r>
            <a:r>
              <a:rPr lang="en-US" b="1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According </a:t>
            </a:r>
            <a:r>
              <a:rPr lang="en-US" dirty="0"/>
              <a:t>to the </a:t>
            </a:r>
            <a:r>
              <a:rPr lang="en-US" b="1" dirty="0"/>
              <a:t>1st approach: Feature Selection using Pearson Correlation, Model5 using Random Forest Classifier without </a:t>
            </a:r>
            <a:r>
              <a:rPr lang="en-US" b="1" dirty="0" smtClean="0"/>
              <a:t>hyper parameter </a:t>
            </a:r>
            <a:r>
              <a:rPr lang="en-US" b="1" dirty="0"/>
              <a:t>tuning,</a:t>
            </a:r>
            <a:r>
              <a:rPr lang="en-US" dirty="0"/>
              <a:t> is </a:t>
            </a:r>
            <a:r>
              <a:rPr lang="en-US" dirty="0" smtClean="0"/>
              <a:t>selected having </a:t>
            </a:r>
            <a:r>
              <a:rPr lang="en-US" dirty="0"/>
              <a:t>the </a:t>
            </a:r>
            <a:r>
              <a:rPr lang="en-US" b="1" dirty="0"/>
              <a:t>highest accuracy(82.60%) and F1 score(0.729606)</a:t>
            </a:r>
            <a:r>
              <a:rPr lang="en-US" dirty="0"/>
              <a:t> as compared to the other models.</a:t>
            </a:r>
          </a:p>
          <a:p>
            <a:r>
              <a:rPr lang="en-US" dirty="0"/>
              <a:t>According to the </a:t>
            </a:r>
            <a:r>
              <a:rPr lang="en-US" b="1" dirty="0"/>
              <a:t>2nd approach: Feature Selection using Mutual information, Model7 using Random Forest Classifier with RandomizedSearchCV,</a:t>
            </a:r>
            <a:r>
              <a:rPr lang="en-US" dirty="0"/>
              <a:t>  is selected having the </a:t>
            </a:r>
            <a:r>
              <a:rPr lang="en-US" b="1" dirty="0"/>
              <a:t>highest accuracy(82.63%) and F1 score(0.732971)</a:t>
            </a:r>
            <a:r>
              <a:rPr lang="en-US" dirty="0"/>
              <a:t> as compared to the other models.</a:t>
            </a:r>
          </a:p>
          <a:p>
            <a:r>
              <a:rPr lang="en-US" dirty="0"/>
              <a:t>According to the </a:t>
            </a:r>
            <a:r>
              <a:rPr lang="en-US" b="1" dirty="0"/>
              <a:t>3rd approach: Feature Selection using Feature </a:t>
            </a:r>
            <a:r>
              <a:rPr lang="en-US" b="1" dirty="0" smtClean="0"/>
              <a:t>Importance, Model4 </a:t>
            </a:r>
            <a:r>
              <a:rPr lang="en-US" b="1" dirty="0"/>
              <a:t>using Decision Tree with GridSearchCV </a:t>
            </a:r>
            <a:r>
              <a:rPr lang="en-US" dirty="0"/>
              <a:t> is selected having </a:t>
            </a:r>
            <a:r>
              <a:rPr lang="en-US" b="1" dirty="0" smtClean="0"/>
              <a:t>highest </a:t>
            </a:r>
            <a:r>
              <a:rPr lang="en-US" b="1" dirty="0"/>
              <a:t>F1 score(0.724919)</a:t>
            </a:r>
            <a:r>
              <a:rPr lang="en-US" dirty="0"/>
              <a:t> as compared to the other models. </a:t>
            </a:r>
          </a:p>
        </p:txBody>
      </p:sp>
      <p:pic>
        <p:nvPicPr>
          <p:cNvPr id="4" name="ML_slide_28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86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7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467600" cy="655638"/>
          </a:xfrm>
        </p:spPr>
        <p:txBody>
          <a:bodyPr/>
          <a:lstStyle/>
          <a:p>
            <a:pPr algn="ctr"/>
            <a:r>
              <a:rPr lang="en-US" dirty="0" smtClean="0"/>
              <a:t>Actionable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77200" cy="52547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company shall </a:t>
            </a:r>
            <a:r>
              <a:rPr lang="en-US" b="1" dirty="0"/>
              <a:t>target</a:t>
            </a:r>
            <a:r>
              <a:rPr lang="en-US" dirty="0"/>
              <a:t> the </a:t>
            </a:r>
            <a:r>
              <a:rPr lang="en-US" b="1" dirty="0"/>
              <a:t>customers</a:t>
            </a:r>
            <a:r>
              <a:rPr lang="en-US" dirty="0"/>
              <a:t> falling under the </a:t>
            </a:r>
            <a:r>
              <a:rPr lang="en-US" b="1" dirty="0"/>
              <a:t>middle-age group(30-45 years),</a:t>
            </a:r>
            <a:r>
              <a:rPr lang="en-US" dirty="0"/>
              <a:t> as they are </a:t>
            </a:r>
            <a:r>
              <a:rPr lang="en-US" b="1" dirty="0"/>
              <a:t>more likely in the need of life insurance.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b="1" dirty="0" smtClean="0"/>
              <a:t>Middle </a:t>
            </a:r>
            <a:r>
              <a:rPr lang="en-US" b="1" dirty="0"/>
              <a:t>age group customers</a:t>
            </a:r>
            <a:r>
              <a:rPr lang="en-US" dirty="0"/>
              <a:t> are also </a:t>
            </a:r>
            <a:r>
              <a:rPr lang="en-US" b="1" dirty="0"/>
              <a:t>more likely to buy life insurance for </a:t>
            </a:r>
            <a:r>
              <a:rPr lang="en-US" b="1" dirty="0" smtClean="0"/>
              <a:t>themselves, </a:t>
            </a:r>
            <a:r>
              <a:rPr lang="en-US" b="1" dirty="0"/>
              <a:t>their </a:t>
            </a:r>
            <a:r>
              <a:rPr lang="en-US" b="1" dirty="0" smtClean="0"/>
              <a:t>children, </a:t>
            </a:r>
            <a:r>
              <a:rPr lang="en-US" b="1" dirty="0"/>
              <a:t>and their parents.</a:t>
            </a:r>
            <a:endParaRPr lang="en-US" dirty="0"/>
          </a:p>
          <a:p>
            <a:r>
              <a:rPr lang="en-US" dirty="0"/>
              <a:t>In order to </a:t>
            </a:r>
            <a:r>
              <a:rPr lang="en-US" b="1" dirty="0"/>
              <a:t>speed up the process of life insurance policy application,</a:t>
            </a:r>
            <a:r>
              <a:rPr lang="en-US" dirty="0"/>
              <a:t> the company needs to </a:t>
            </a:r>
            <a:r>
              <a:rPr lang="en-US" b="1" dirty="0"/>
              <a:t>collect more refined data</a:t>
            </a:r>
            <a:r>
              <a:rPr lang="en-US" dirty="0"/>
              <a:t> from the </a:t>
            </a:r>
            <a:r>
              <a:rPr lang="en-US" b="1" dirty="0"/>
              <a:t>customers with respect to their medical history, family history, family income, and </a:t>
            </a:r>
            <a:r>
              <a:rPr lang="en-US" b="1" dirty="0" smtClean="0"/>
              <a:t>term duration and other </a:t>
            </a:r>
            <a:r>
              <a:rPr lang="en-US" b="1" dirty="0"/>
              <a:t>related information.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will </a:t>
            </a:r>
            <a:r>
              <a:rPr lang="en-US" b="1" dirty="0"/>
              <a:t>lead to better allocation of risk class thereby accurate and timely sending the quote for premiums corresponding to the risk class assigned to the applicant.</a:t>
            </a:r>
            <a:endParaRPr lang="en-US" dirty="0"/>
          </a:p>
          <a:p>
            <a:r>
              <a:rPr lang="en-US" b="1" dirty="0"/>
              <a:t>More advanced </a:t>
            </a:r>
            <a:r>
              <a:rPr lang="en-US" b="1" dirty="0" smtClean="0"/>
              <a:t>machine </a:t>
            </a:r>
            <a:r>
              <a:rPr lang="en-US" b="1" dirty="0"/>
              <a:t>learning techniques</a:t>
            </a:r>
            <a:r>
              <a:rPr lang="en-US" dirty="0"/>
              <a:t> can be </a:t>
            </a:r>
            <a:r>
              <a:rPr lang="en-US" b="1" dirty="0"/>
              <a:t>applied</a:t>
            </a:r>
            <a:r>
              <a:rPr lang="en-US" dirty="0"/>
              <a:t> to get </a:t>
            </a:r>
            <a:r>
              <a:rPr lang="en-US" b="1" dirty="0"/>
              <a:t>better results.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ML_slide_29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2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4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8610600" cy="6477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ML(slide 3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3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4191000" cy="3486150"/>
          </a:xfrm>
          <a:prstGeom prst="rect">
            <a:avLst/>
          </a:prstGeom>
        </p:spPr>
      </p:pic>
      <p:pic>
        <p:nvPicPr>
          <p:cNvPr id="2" name="ML_slide_30_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76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4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3" y="0"/>
            <a:ext cx="8599373" cy="6858000"/>
          </a:xfrm>
          <a:prstGeom prst="rect">
            <a:avLst/>
          </a:prstGeom>
        </p:spPr>
      </p:pic>
      <p:pic>
        <p:nvPicPr>
          <p:cNvPr id="3" name="ML(slide 4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760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5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4636"/>
            <a:ext cx="8496300" cy="251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549236"/>
            <a:ext cx="8496300" cy="4274128"/>
          </a:xfrm>
          <a:prstGeom prst="rect">
            <a:avLst/>
          </a:prstGeom>
        </p:spPr>
      </p:pic>
      <p:pic>
        <p:nvPicPr>
          <p:cNvPr id="4" name="ML(slide 5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4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4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610600" cy="1143000"/>
          </a:xfrm>
        </p:spPr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302327"/>
            <a:ext cx="8839200" cy="4717473"/>
          </a:xfrm>
        </p:spPr>
        <p:txBody>
          <a:bodyPr>
            <a:normAutofit/>
          </a:bodyPr>
          <a:lstStyle/>
          <a:p>
            <a:r>
              <a:rPr lang="en-US" b="1" dirty="0"/>
              <a:t>Haplift</a:t>
            </a:r>
            <a:r>
              <a:rPr lang="en-US" dirty="0"/>
              <a:t> one of the </a:t>
            </a:r>
            <a:r>
              <a:rPr lang="en-US" b="1" dirty="0"/>
              <a:t>largest issuers</a:t>
            </a:r>
            <a:r>
              <a:rPr lang="en-US" dirty="0"/>
              <a:t> of </a:t>
            </a:r>
            <a:r>
              <a:rPr lang="en-US" b="1" dirty="0"/>
              <a:t>life insurance</a:t>
            </a:r>
            <a:r>
              <a:rPr lang="en-US" dirty="0"/>
              <a:t> in the </a:t>
            </a:r>
            <a:r>
              <a:rPr lang="en-US" b="1" dirty="0"/>
              <a:t>USA</a:t>
            </a:r>
            <a:r>
              <a:rPr lang="en-US" dirty="0"/>
              <a:t> is planning to </a:t>
            </a:r>
            <a:r>
              <a:rPr lang="en-US" b="1" dirty="0"/>
              <a:t>improve</a:t>
            </a:r>
            <a:r>
              <a:rPr lang="en-US" dirty="0"/>
              <a:t> its </a:t>
            </a:r>
            <a:r>
              <a:rPr lang="en-US" b="1" dirty="0"/>
              <a:t>life insurance application process.</a:t>
            </a:r>
            <a:endParaRPr lang="en-US" dirty="0"/>
          </a:p>
          <a:p>
            <a:r>
              <a:rPr lang="en-US" dirty="0" smtClean="0"/>
              <a:t>Our</a:t>
            </a:r>
            <a:r>
              <a:rPr lang="en-US" dirty="0"/>
              <a:t> </a:t>
            </a:r>
            <a:r>
              <a:rPr lang="en-US" b="1" dirty="0"/>
              <a:t>aim</a:t>
            </a:r>
            <a:r>
              <a:rPr lang="en-US" dirty="0"/>
              <a:t> is to </a:t>
            </a:r>
            <a:r>
              <a:rPr lang="en-US" b="1" dirty="0"/>
              <a:t>develop</a:t>
            </a:r>
            <a:r>
              <a:rPr lang="en-US" dirty="0"/>
              <a:t> a </a:t>
            </a:r>
            <a:r>
              <a:rPr lang="en-US" b="1" dirty="0" smtClean="0"/>
              <a:t>predictive model</a:t>
            </a:r>
            <a:r>
              <a:rPr lang="en-US" dirty="0"/>
              <a:t> that </a:t>
            </a:r>
            <a:r>
              <a:rPr lang="en-US" b="1" dirty="0"/>
              <a:t>accurately classifies risk</a:t>
            </a:r>
            <a:r>
              <a:rPr lang="en-US" dirty="0"/>
              <a:t> </a:t>
            </a:r>
            <a:r>
              <a:rPr lang="en-US" dirty="0" smtClean="0"/>
              <a:t>thereby making  </a:t>
            </a:r>
            <a:r>
              <a:rPr lang="en-US" dirty="0"/>
              <a:t>this </a:t>
            </a:r>
            <a:r>
              <a:rPr lang="en-US" b="1" dirty="0"/>
              <a:t>process quicker</a:t>
            </a:r>
            <a:r>
              <a:rPr lang="en-US" dirty="0"/>
              <a:t> and </a:t>
            </a:r>
            <a:r>
              <a:rPr lang="en-US" b="1" dirty="0"/>
              <a:t>less </a:t>
            </a:r>
            <a:r>
              <a:rPr lang="en-US" b="1" dirty="0" smtClean="0"/>
              <a:t>labour intensive</a:t>
            </a:r>
            <a:r>
              <a:rPr lang="en-US" dirty="0"/>
              <a:t> for </a:t>
            </a:r>
            <a:r>
              <a:rPr lang="en-US" b="1" dirty="0"/>
              <a:t>new and existing customers</a:t>
            </a:r>
            <a:r>
              <a:rPr lang="en-US" dirty="0"/>
              <a:t> to </a:t>
            </a:r>
            <a:r>
              <a:rPr lang="en-US" b="1" dirty="0"/>
              <a:t>get</a:t>
            </a:r>
            <a:r>
              <a:rPr lang="en-US" dirty="0"/>
              <a:t> a </a:t>
            </a:r>
            <a:r>
              <a:rPr lang="en-US" b="1" dirty="0" smtClean="0"/>
              <a:t>quote.</a:t>
            </a:r>
            <a:endParaRPr lang="en-US" dirty="0"/>
          </a:p>
          <a:p>
            <a:r>
              <a:rPr lang="en-US" dirty="0"/>
              <a:t>Our </a:t>
            </a:r>
            <a:r>
              <a:rPr lang="en-US" b="1" dirty="0"/>
              <a:t>task</a:t>
            </a:r>
            <a:r>
              <a:rPr lang="en-US" dirty="0"/>
              <a:t> is to </a:t>
            </a:r>
            <a:r>
              <a:rPr lang="en-US" b="1" dirty="0"/>
              <a:t>predict</a:t>
            </a:r>
            <a:r>
              <a:rPr lang="en-US" dirty="0"/>
              <a:t> the </a:t>
            </a:r>
            <a:r>
              <a:rPr lang="en-US" b="1" dirty="0"/>
              <a:t>"Response" variable</a:t>
            </a:r>
            <a:r>
              <a:rPr lang="en-US" dirty="0"/>
              <a:t> for </a:t>
            </a:r>
            <a:r>
              <a:rPr lang="en-US" b="1" dirty="0"/>
              <a:t>each Id</a:t>
            </a:r>
            <a:r>
              <a:rPr lang="en-US" dirty="0"/>
              <a:t> in the </a:t>
            </a:r>
            <a:r>
              <a:rPr lang="en-US" b="1" dirty="0"/>
              <a:t>test set.</a:t>
            </a:r>
            <a:r>
              <a:rPr lang="en-US" dirty="0"/>
              <a:t> </a:t>
            </a:r>
            <a:r>
              <a:rPr lang="en-US" b="1" dirty="0"/>
              <a:t>"Response"</a:t>
            </a:r>
            <a:r>
              <a:rPr lang="en-US" dirty="0"/>
              <a:t> is an </a:t>
            </a:r>
            <a:r>
              <a:rPr lang="en-US" b="1" dirty="0"/>
              <a:t>ordinal measure</a:t>
            </a:r>
            <a:r>
              <a:rPr lang="en-US" dirty="0"/>
              <a:t> of </a:t>
            </a:r>
            <a:r>
              <a:rPr lang="en-US" b="1" dirty="0"/>
              <a:t>risk</a:t>
            </a:r>
            <a:r>
              <a:rPr lang="en-US" dirty="0"/>
              <a:t> that has </a:t>
            </a:r>
            <a:r>
              <a:rPr lang="en-US" b="1" dirty="0"/>
              <a:t>8 levels.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ML(slide 6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3800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1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782"/>
            <a:ext cx="7467600" cy="762000"/>
          </a:xfrm>
        </p:spPr>
        <p:txBody>
          <a:bodyPr/>
          <a:lstStyle/>
          <a:p>
            <a:pPr algn="ctr"/>
            <a:r>
              <a:rPr lang="en-US" dirty="0" smtClean="0"/>
              <a:t>Description of the dataset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8610600" cy="594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ML(slide 7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24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4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199"/>
            <a:ext cx="8534400" cy="1039091"/>
          </a:xfrm>
        </p:spPr>
        <p:txBody>
          <a:bodyPr/>
          <a:lstStyle/>
          <a:p>
            <a:pPr algn="ctr"/>
            <a:r>
              <a:rPr lang="en-US" dirty="0" smtClean="0"/>
              <a:t>Pre-profiling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24365894"/>
              </p:ext>
            </p:extLst>
          </p:nvPr>
        </p:nvGraphicFramePr>
        <p:xfrm>
          <a:off x="152400" y="1143000"/>
          <a:ext cx="8610600" cy="533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ML(slide 8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00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3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865909"/>
          </a:xfrm>
        </p:spPr>
        <p:txBody>
          <a:bodyPr/>
          <a:lstStyle/>
          <a:p>
            <a:pPr algn="ctr"/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839200" cy="5562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Dropping columns with </a:t>
            </a:r>
            <a:r>
              <a:rPr lang="en-US" b="1" dirty="0" smtClean="0"/>
              <a:t>more than 70% missing values:</a:t>
            </a:r>
          </a:p>
          <a:p>
            <a:r>
              <a:rPr lang="en-US" b="1" dirty="0" smtClean="0"/>
              <a:t>Family_Hist_5, Medical_History_10, Medical_History_15, Medical_History_24, Medical_History_32.</a:t>
            </a:r>
          </a:p>
          <a:p>
            <a:r>
              <a:rPr lang="en-US" b="1" dirty="0" smtClean="0"/>
              <a:t>Imputation of missing values  </a:t>
            </a:r>
            <a:r>
              <a:rPr lang="en-US" b="1" dirty="0"/>
              <a:t>of </a:t>
            </a:r>
            <a:r>
              <a:rPr lang="en-US" b="1" dirty="0" smtClean="0"/>
              <a:t>columns with median: </a:t>
            </a:r>
          </a:p>
          <a:p>
            <a:r>
              <a:rPr lang="en-US" b="1" dirty="0" smtClean="0"/>
              <a:t>Employment_Info_1</a:t>
            </a:r>
            <a:r>
              <a:rPr lang="en-US" b="1" dirty="0"/>
              <a:t>, Employment_Info_4, Insurance_History_5, Family_Hist_2, Family_Hist_3, Family_Hist_4, </a:t>
            </a:r>
            <a:r>
              <a:rPr lang="en-US" b="1" dirty="0" smtClean="0"/>
              <a:t>Medical_History_1.</a:t>
            </a:r>
          </a:p>
          <a:p>
            <a:r>
              <a:rPr lang="en-US" b="1" dirty="0" smtClean="0"/>
              <a:t>Imputation of missing values in Employment_Info_6 with mean.</a:t>
            </a:r>
          </a:p>
          <a:p>
            <a:r>
              <a:rPr lang="en-US" b="1" dirty="0"/>
              <a:t>Converting categorical column Product_Info_2 into numerical form using </a:t>
            </a:r>
            <a:r>
              <a:rPr lang="en-US" b="1" dirty="0" smtClean="0"/>
              <a:t>Label Encoder.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ML(slide 9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2460</TotalTime>
  <Words>517</Words>
  <Application>Microsoft Office PowerPoint</Application>
  <PresentationFormat>On-screen Show (4:3)</PresentationFormat>
  <Paragraphs>122</Paragraphs>
  <Slides>30</Slides>
  <Notes>0</Notes>
  <HiddenSlides>0</HiddenSlides>
  <MMClips>30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Oriel</vt:lpstr>
      <vt:lpstr>Life insurance risk classification</vt:lpstr>
      <vt:lpstr>Introduction </vt:lpstr>
      <vt:lpstr>PowerPoint Presentation</vt:lpstr>
      <vt:lpstr>PowerPoint Presentation</vt:lpstr>
      <vt:lpstr>PowerPoint Presentation</vt:lpstr>
      <vt:lpstr>Problem statement</vt:lpstr>
      <vt:lpstr>Description of the dataset</vt:lpstr>
      <vt:lpstr>Pre-profiling</vt:lpstr>
      <vt:lpstr>Data Preprocessing</vt:lpstr>
      <vt:lpstr>Data Preprocessing(cont.)</vt:lpstr>
      <vt:lpstr>Data Preprocessing(cont.)</vt:lpstr>
      <vt:lpstr>Data Preprocessing(cont.)</vt:lpstr>
      <vt:lpstr>Post Profiling</vt:lpstr>
      <vt:lpstr>Exploratory Data Analysis</vt:lpstr>
      <vt:lpstr>Distribution of Responses as per age-group of the applicants.</vt:lpstr>
      <vt:lpstr>Distribution of Responses as per weight-group of the applicants.</vt:lpstr>
      <vt:lpstr>Distribution of Responses as per bmi-group of the applicants.</vt:lpstr>
      <vt:lpstr>Analyzing Target Variable(Response)</vt:lpstr>
      <vt:lpstr>Building Machine Learning Models</vt:lpstr>
      <vt:lpstr>Basic Framework of Models</vt:lpstr>
      <vt:lpstr>Approach 1: Feature Selection using Pearson’s Correlation</vt:lpstr>
      <vt:lpstr>Results of models built with approach 1</vt:lpstr>
      <vt:lpstr>Approach 2: Feature Selection using Mutual information</vt:lpstr>
      <vt:lpstr>Results of models built with approach 2</vt:lpstr>
      <vt:lpstr>Approach3: Feature Selection using Feature Importance</vt:lpstr>
      <vt:lpstr>Results of models built with approach 3</vt:lpstr>
      <vt:lpstr>Conclusion of EDA</vt:lpstr>
      <vt:lpstr>Conclusion of Machine Learning Models</vt:lpstr>
      <vt:lpstr>Actionable Insights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insurance risk classification</dc:title>
  <dc:creator>Microsoft</dc:creator>
  <cp:lastModifiedBy>Microsoft</cp:lastModifiedBy>
  <cp:revision>117</cp:revision>
  <dcterms:created xsi:type="dcterms:W3CDTF">2021-05-06T12:47:14Z</dcterms:created>
  <dcterms:modified xsi:type="dcterms:W3CDTF">2021-05-10T13:34:41Z</dcterms:modified>
</cp:coreProperties>
</file>